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drawings/drawing4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8.xml" ContentType="application/vnd.openxmlformats-officedocument.drawingml.chart+xml"/>
  <Override PartName="/ppt/drawings/drawing5.xml" ContentType="application/vnd.openxmlformats-officedocument.drawingml.chartshapes+xml"/>
  <Override PartName="/ppt/notesSlides/notesSlide10.xml" ContentType="application/vnd.openxmlformats-officedocument.presentationml.notesSlide+xml"/>
  <Override PartName="/ppt/charts/chart9.xml" ContentType="application/vnd.openxmlformats-officedocument.drawingml.chart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  <Override PartName="/ppt/notesSlides/notesSlide12.xml" ContentType="application/vnd.openxmlformats-officedocument.presentationml.notesSlide+xml"/>
  <Override PartName="/ppt/charts/chart11.xml" ContentType="application/vnd.openxmlformats-officedocument.drawingml.chart+xml"/>
  <Override PartName="/ppt/drawings/drawing6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12.xml" ContentType="application/vnd.openxmlformats-officedocument.drawingml.chart+xml"/>
  <Override PartName="/ppt/drawings/drawing7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3.xml" ContentType="application/vnd.openxmlformats-officedocument.drawingml.chart+xml"/>
  <Override PartName="/ppt/drawings/drawing8.xml" ContentType="application/vnd.openxmlformats-officedocument.drawingml.chartshapes+xml"/>
  <Override PartName="/ppt/notesSlides/notesSlide15.xml" ContentType="application/vnd.openxmlformats-officedocument.presentationml.notesSlide+xml"/>
  <Override PartName="/ppt/charts/chart14.xml" ContentType="application/vnd.openxmlformats-officedocument.drawingml.chart+xml"/>
  <Override PartName="/ppt/drawings/drawing9.xml" ContentType="application/vnd.openxmlformats-officedocument.drawingml.chartshapes+xml"/>
  <Override PartName="/ppt/notesSlides/notesSlide16.xml" ContentType="application/vnd.openxmlformats-officedocument.presentationml.notesSlide+xml"/>
  <Override PartName="/ppt/charts/chart15.xml" ContentType="application/vnd.openxmlformats-officedocument.drawingml.chart+xml"/>
  <Override PartName="/ppt/drawings/drawing10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16.xml" ContentType="application/vnd.openxmlformats-officedocument.drawingml.chart+xml"/>
  <Override PartName="/ppt/drawings/drawing11.xml" ContentType="application/vnd.openxmlformats-officedocument.drawingml.chartshapes+xml"/>
  <Override PartName="/ppt/notesSlides/notesSlide18.xml" ContentType="application/vnd.openxmlformats-officedocument.presentationml.notesSlide+xml"/>
  <Override PartName="/ppt/charts/chart17.xml" ContentType="application/vnd.openxmlformats-officedocument.drawingml.chart+xml"/>
  <Override PartName="/ppt/notesSlides/notesSlide19.xml" ContentType="application/vnd.openxmlformats-officedocument.presentationml.notesSlide+xml"/>
  <Override PartName="/ppt/charts/chart18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9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ppt/charts/chart20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notesSlides/notesSlide27.xml" ContentType="application/vnd.openxmlformats-officedocument.presentationml.notesSlide+xml"/>
  <Override PartName="/ppt/charts/chart21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22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23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24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25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28.xml" ContentType="application/vnd.openxmlformats-officedocument.presentationml.notesSlide+xml"/>
  <Override PartName="/ppt/charts/chart26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4.xml" ContentType="application/vnd.openxmlformats-officedocument.themeOverride+xml"/>
  <Override PartName="/ppt/notesSlides/notesSlide29.xml" ContentType="application/vnd.openxmlformats-officedocument.presentationml.notesSlide+xml"/>
  <Override PartName="/ppt/charts/chart27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5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1"/>
  </p:notesMasterIdLst>
  <p:handoutMasterIdLst>
    <p:handoutMasterId r:id="rId112"/>
  </p:handoutMasterIdLst>
  <p:sldIdLst>
    <p:sldId id="262" r:id="rId2"/>
    <p:sldId id="462" r:id="rId3"/>
    <p:sldId id="477" r:id="rId4"/>
    <p:sldId id="464" r:id="rId5"/>
    <p:sldId id="450" r:id="rId6"/>
    <p:sldId id="392" r:id="rId7"/>
    <p:sldId id="475" r:id="rId8"/>
    <p:sldId id="476" r:id="rId9"/>
    <p:sldId id="451" r:id="rId10"/>
    <p:sldId id="452" r:id="rId11"/>
    <p:sldId id="465" r:id="rId12"/>
    <p:sldId id="453" r:id="rId13"/>
    <p:sldId id="455" r:id="rId14"/>
    <p:sldId id="400" r:id="rId15"/>
    <p:sldId id="401" r:id="rId16"/>
    <p:sldId id="456" r:id="rId17"/>
    <p:sldId id="398" r:id="rId18"/>
    <p:sldId id="399" r:id="rId19"/>
    <p:sldId id="457" r:id="rId20"/>
    <p:sldId id="459" r:id="rId21"/>
    <p:sldId id="403" r:id="rId22"/>
    <p:sldId id="404" r:id="rId23"/>
    <p:sldId id="405" r:id="rId24"/>
    <p:sldId id="406" r:id="rId25"/>
    <p:sldId id="407" r:id="rId26"/>
    <p:sldId id="408" r:id="rId27"/>
    <p:sldId id="409" r:id="rId28"/>
    <p:sldId id="410" r:id="rId29"/>
    <p:sldId id="411" r:id="rId30"/>
    <p:sldId id="412" r:id="rId31"/>
    <p:sldId id="413" r:id="rId32"/>
    <p:sldId id="414" r:id="rId33"/>
    <p:sldId id="415" r:id="rId34"/>
    <p:sldId id="416" r:id="rId35"/>
    <p:sldId id="417" r:id="rId36"/>
    <p:sldId id="418" r:id="rId37"/>
    <p:sldId id="419" r:id="rId38"/>
    <p:sldId id="420" r:id="rId39"/>
    <p:sldId id="421" r:id="rId40"/>
    <p:sldId id="458" r:id="rId41"/>
    <p:sldId id="422" r:id="rId42"/>
    <p:sldId id="423" r:id="rId43"/>
    <p:sldId id="425" r:id="rId44"/>
    <p:sldId id="428" r:id="rId45"/>
    <p:sldId id="466" r:id="rId46"/>
    <p:sldId id="461" r:id="rId47"/>
    <p:sldId id="474" r:id="rId48"/>
    <p:sldId id="467" r:id="rId49"/>
    <p:sldId id="430" r:id="rId50"/>
    <p:sldId id="468" r:id="rId51"/>
    <p:sldId id="437" r:id="rId52"/>
    <p:sldId id="438" r:id="rId53"/>
    <p:sldId id="439" r:id="rId54"/>
    <p:sldId id="442" r:id="rId55"/>
    <p:sldId id="440" r:id="rId56"/>
    <p:sldId id="443" r:id="rId57"/>
    <p:sldId id="469" r:id="rId58"/>
    <p:sldId id="433" r:id="rId59"/>
    <p:sldId id="470" r:id="rId60"/>
    <p:sldId id="460" r:id="rId61"/>
    <p:sldId id="471" r:id="rId62"/>
    <p:sldId id="307" r:id="rId63"/>
    <p:sldId id="306" r:id="rId64"/>
    <p:sldId id="478" r:id="rId65"/>
    <p:sldId id="479" r:id="rId66"/>
    <p:sldId id="480" r:id="rId67"/>
    <p:sldId id="481" r:id="rId68"/>
    <p:sldId id="482" r:id="rId69"/>
    <p:sldId id="483" r:id="rId70"/>
    <p:sldId id="484" r:id="rId71"/>
    <p:sldId id="485" r:id="rId72"/>
    <p:sldId id="486" r:id="rId73"/>
    <p:sldId id="487" r:id="rId74"/>
    <p:sldId id="488" r:id="rId75"/>
    <p:sldId id="489" r:id="rId76"/>
    <p:sldId id="490" r:id="rId77"/>
    <p:sldId id="491" r:id="rId78"/>
    <p:sldId id="492" r:id="rId79"/>
    <p:sldId id="493" r:id="rId80"/>
    <p:sldId id="494" r:id="rId81"/>
    <p:sldId id="495" r:id="rId82"/>
    <p:sldId id="496" r:id="rId83"/>
    <p:sldId id="497" r:id="rId84"/>
    <p:sldId id="498" r:id="rId85"/>
    <p:sldId id="499" r:id="rId86"/>
    <p:sldId id="500" r:id="rId87"/>
    <p:sldId id="501" r:id="rId88"/>
    <p:sldId id="502" r:id="rId89"/>
    <p:sldId id="503" r:id="rId90"/>
    <p:sldId id="504" r:id="rId91"/>
    <p:sldId id="505" r:id="rId92"/>
    <p:sldId id="506" r:id="rId93"/>
    <p:sldId id="507" r:id="rId94"/>
    <p:sldId id="508" r:id="rId95"/>
    <p:sldId id="509" r:id="rId96"/>
    <p:sldId id="510" r:id="rId97"/>
    <p:sldId id="511" r:id="rId98"/>
    <p:sldId id="512" r:id="rId99"/>
    <p:sldId id="513" r:id="rId100"/>
    <p:sldId id="514" r:id="rId101"/>
    <p:sldId id="515" r:id="rId102"/>
    <p:sldId id="516" r:id="rId103"/>
    <p:sldId id="517" r:id="rId104"/>
    <p:sldId id="518" r:id="rId105"/>
    <p:sldId id="519" r:id="rId106"/>
    <p:sldId id="520" r:id="rId107"/>
    <p:sldId id="521" r:id="rId108"/>
    <p:sldId id="522" r:id="rId109"/>
    <p:sldId id="280" r:id="rId110"/>
  </p:sldIdLst>
  <p:sldSz cx="9144000" cy="6858000" type="screen4x3"/>
  <p:notesSz cx="6797675" cy="9928225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8E8E8"/>
    <a:srgbClr val="0099CC"/>
    <a:srgbClr val="66CCFF"/>
    <a:srgbClr val="D4E1FC"/>
    <a:srgbClr val="A8C1B3"/>
    <a:srgbClr val="ED1164"/>
    <a:srgbClr val="004821"/>
    <a:srgbClr val="E7EEFD"/>
    <a:srgbClr val="0073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FD4443E-F989-4FC4-A0C8-D5A2AF1F390B}" styleName="Estilo Escuro 1 - Ênfase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Estilo Escuro 1 - Ênfase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Escuro 1 - Ênfas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Estilo Mé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89405" autoAdjust="0"/>
  </p:normalViewPr>
  <p:slideViewPr>
    <p:cSldViewPr>
      <p:cViewPr varScale="1">
        <p:scale>
          <a:sx n="92" d="100"/>
          <a:sy n="92" d="100"/>
        </p:scale>
        <p:origin x="88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NULL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NULL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NULL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NULL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NULL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NULL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NULL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NULL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NULL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NULL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NULL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Planilha_do_Microsoft_Excel2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Planilha_do_Microsoft_Excel3.xlsx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Planilha_do_Microsoft_Excel4.xlsx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oleObject" Target="file:///\\Pwfs01\grec\CREA\Arquivos%20Pessoais\Grupo%202\Regras_2014\Inflex\grafico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oleObject" Target="file:///\\Pwfs01\grec\CREA\Arquivos%20Pessoais\Grupo%202\Regras_2014\Inflex\grafico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Planilha_do_Microsoft_Excel5.xlsx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package" Target="../embeddings/Planilha_do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Recurso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Plan1!$B$2:$B$13</c:f>
              <c:numCache>
                <c:formatCode>General</c:formatCode>
                <c:ptCount val="12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  <c:pt idx="5">
                  <c:v>20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Requisito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Plan1!$C$2:$C$13</c:f>
              <c:numCache>
                <c:formatCode>General</c:formatCode>
                <c:ptCount val="12"/>
                <c:pt idx="0">
                  <c:v>-10</c:v>
                </c:pt>
                <c:pt idx="1">
                  <c:v>-10</c:v>
                </c:pt>
                <c:pt idx="2">
                  <c:v>-10</c:v>
                </c:pt>
                <c:pt idx="3">
                  <c:v>-10</c:v>
                </c:pt>
                <c:pt idx="4">
                  <c:v>-10</c:v>
                </c:pt>
                <c:pt idx="5">
                  <c:v>-10</c:v>
                </c:pt>
                <c:pt idx="6">
                  <c:v>-10</c:v>
                </c:pt>
                <c:pt idx="7">
                  <c:v>-10</c:v>
                </c:pt>
                <c:pt idx="8">
                  <c:v>-10</c:v>
                </c:pt>
                <c:pt idx="9">
                  <c:v>-10</c:v>
                </c:pt>
                <c:pt idx="10">
                  <c:v>-10</c:v>
                </c:pt>
                <c:pt idx="11">
                  <c:v>-10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"/>
        <c:overlap val="100"/>
        <c:axId val="374061848"/>
        <c:axId val="374062240"/>
      </c:barChart>
      <c:catAx>
        <c:axId val="374061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4062240"/>
        <c:crosses val="autoZero"/>
        <c:auto val="1"/>
        <c:lblAlgn val="ctr"/>
        <c:lblOffset val="100"/>
        <c:noMultiLvlLbl val="0"/>
      </c:catAx>
      <c:valAx>
        <c:axId val="3740622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4061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legendEntry>
      <c:layout>
        <c:manualLayout>
          <c:xMode val="edge"/>
          <c:yMode val="edge"/>
          <c:x val="0.74763802550996916"/>
          <c:y val="0.10288208717549902"/>
          <c:w val="0.19631758530183727"/>
          <c:h val="0.126159824834277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95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dLbls>
            <c:dLbl>
              <c:idx val="12"/>
              <c:layout>
                <c:manualLayout>
                  <c:x val="5.8815765621135351E-8"/>
                  <c:y val="2.7350377284456385E-3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1534583317355042E-2"/>
                      <c:h val="9.5972473891157553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Plan3!$B$5:$B$17</c:f>
              <c:numCache>
                <c:formatCode>General</c:formatCode>
                <c:ptCount val="13"/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0"/>
              <c:layout>
                <c:manualLayout>
                  <c:x val="-2.0510481663629388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9143116219387784E-2"/>
                  <c:y val="-2.0904825921150099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6408385330903583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041019886661561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775750775145472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143116219387784E-2"/>
                  <c:y val="-2.322825500470978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7775750775145472E-2"/>
                  <c:y val="-2.0905740440981476E-2"/>
                </c:manualLayout>
              </c:layout>
              <c:tx>
                <c:rich>
                  <a:bodyPr/>
                  <a:lstStyle/>
                  <a:p>
                    <a:pPr>
                      <a:defRPr sz="1600" b="1"/>
                    </a:pPr>
                    <a:r>
                      <a:rPr lang="en-US" sz="16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>
                <a:solidFill>
                  <a:sysClr val="window" lastClr="FFFFFF"/>
                </a:solidFill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3673654442419783E-2"/>
                  <c:y val="-2.090592334494774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sz="16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3673654442419601E-2"/>
                  <c:y val="-2.090592334494774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73654442419601E-2"/>
                  <c:y val="-2.090555753701520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5.9756817982381458E-3"/>
                  <c:y val="1.367540399952976E-2"/>
                </c:manualLayout>
              </c:layout>
              <c:tx>
                <c:rich>
                  <a:bodyPr/>
                  <a:lstStyle/>
                  <a:p>
                    <a:pPr>
                      <a:defRPr sz="1800" b="1"/>
                    </a:pPr>
                    <a:r>
                      <a:rPr lang="en-US" sz="1800" dirty="0" smtClean="0"/>
                      <a:t>30</a:t>
                    </a:r>
                    <a:endParaRPr lang="en-US" sz="18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3607537922641271E-2"/>
                      <c:h val="9.5972473891157553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Plan3!$C$5:$C$17</c:f>
              <c:numCache>
                <c:formatCode>General</c:formatCode>
                <c:ptCount val="13"/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Plan3!$D$4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2"/>
            <c:invertIfNegative val="0"/>
            <c:bubble3D val="0"/>
            <c:spPr>
              <a:noFill/>
            </c:spPr>
          </c:dPt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Plan3!$D$5:$D$17</c:f>
              <c:numCache>
                <c:formatCode>General</c:formatCode>
                <c:ptCount val="13"/>
                <c:pt idx="1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39133560"/>
        <c:axId val="40669792"/>
      </c:barChart>
      <c:catAx>
        <c:axId val="391335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669792"/>
        <c:crosses val="autoZero"/>
        <c:auto val="1"/>
        <c:lblAlgn val="ctr"/>
        <c:lblOffset val="0"/>
        <c:noMultiLvlLbl val="0"/>
      </c:catAx>
      <c:valAx>
        <c:axId val="406697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3913356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83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Plan3!$B$5:$B$17</c:f>
              <c:numCache>
                <c:formatCode>General</c:formatCode>
                <c:ptCount val="13"/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0"/>
              <c:layout>
                <c:manualLayout>
                  <c:x val="-2.0510481663629388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914311621938778E-2"/>
                  <c:y val="-2.0904825921150099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6408385330903583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041019886661561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775750775145472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14311621938778E-2"/>
                  <c:y val="-2.322825500470978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7775750775145472E-2"/>
                  <c:y val="-2.0905740440981476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>
                <a:solidFill>
                  <a:sysClr val="window" lastClr="FFFFFF"/>
                </a:solidFill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3673654442419783E-2"/>
                  <c:y val="-2.090592334494774E-2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3673654442419601E-2"/>
                  <c:y val="-2.090592334494774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73654442419601E-2"/>
                  <c:y val="-2.090555753701520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/>
                  <a:lstStyle/>
                  <a:p>
                    <a:pPr>
                      <a:defRPr sz="1800" b="1"/>
                    </a:pPr>
                    <a:r>
                      <a:rPr lang="en-US" sz="1800" dirty="0" smtClean="0"/>
                      <a:t>30</a:t>
                    </a:r>
                    <a:endParaRPr lang="en-US" sz="18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Plan3!$C$5:$C$17</c:f>
              <c:numCache>
                <c:formatCode>General</c:formatCode>
                <c:ptCount val="13"/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Plan3!$D$4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Plan3!$D$5:$D$17</c:f>
              <c:numCache>
                <c:formatCode>General</c:formatCode>
                <c:ptCount val="13"/>
                <c:pt idx="1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785608"/>
        <c:axId val="40785992"/>
      </c:barChart>
      <c:catAx>
        <c:axId val="407856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785992"/>
        <c:crosses val="autoZero"/>
        <c:auto val="1"/>
        <c:lblAlgn val="ctr"/>
        <c:lblOffset val="0"/>
        <c:noMultiLvlLbl val="0"/>
      </c:catAx>
      <c:valAx>
        <c:axId val="407859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78560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95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Plan3!$B$5:$B$17</c:f>
              <c:numCache>
                <c:formatCode>General</c:formatCode>
                <c:ptCount val="13"/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4F81BD">
                <a:alpha val="38824"/>
              </a:srgbClr>
            </a:solidFill>
            <a:ln>
              <a:noFill/>
            </a:ln>
          </c:spPr>
          <c:invertIfNegative val="0"/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dLbls>
            <c:dLbl>
              <c:idx val="0"/>
              <c:layout>
                <c:manualLayout>
                  <c:x val="-2.0510481663629388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9143116219387784E-2"/>
                  <c:y val="-2.0904825921150099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6408385330903583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041019886661561E-2"/>
                  <c:y val="-1.858194554948924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775750775145472E-2"/>
                  <c:y val="-1.8582677165354347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143116219387784E-2"/>
                  <c:y val="-2.322825500470978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7775750775145472E-2"/>
                  <c:y val="-2.0905740440981476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>
                <a:solidFill>
                  <a:sysClr val="window" lastClr="FFFFFF"/>
                </a:solidFill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408385330903583E-2"/>
                  <c:y val="-2.09057404409814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3673654442419783E-2"/>
                  <c:y val="-2.090592334494774E-2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3673654442419601E-2"/>
                  <c:y val="-2.090592334494774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73654442419601E-2"/>
                  <c:y val="-2.0905557537015201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solidFill>
                          <a:sysClr val="windowText" lastClr="000000"/>
                        </a:solidFill>
                      </a:rPr>
                      <a:t>50%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Plan3!$C$5:$C$17</c:f>
              <c:numCache>
                <c:formatCode>General</c:formatCode>
                <c:ptCount val="13"/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Plan3!$D$4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20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Plan3!$D$5:$D$17</c:f>
              <c:numCache>
                <c:formatCode>General</c:formatCode>
                <c:ptCount val="13"/>
                <c:pt idx="1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728024"/>
        <c:axId val="41266592"/>
      </c:barChart>
      <c:catAx>
        <c:axId val="40728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266592"/>
        <c:crosses val="autoZero"/>
        <c:auto val="1"/>
        <c:lblAlgn val="ctr"/>
        <c:lblOffset val="0"/>
        <c:noMultiLvlLbl val="0"/>
      </c:catAx>
      <c:valAx>
        <c:axId val="412665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72802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83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Plan3!$I$5:$I$17</c:f>
              <c:numCache>
                <c:formatCode>General</c:formatCode>
                <c:ptCount val="13"/>
                <c:pt idx="11">
                  <c:v>50</c:v>
                </c:pt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15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Plan3!$J$5:$J$17</c:f>
              <c:numCache>
                <c:formatCode>General</c:formatCode>
                <c:ptCount val="13"/>
                <c:pt idx="11">
                  <c:v>-30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2"/>
            <c:invertIfNegative val="0"/>
            <c:bubble3D val="0"/>
            <c:spPr>
              <a:noFill/>
            </c:spPr>
          </c:dPt>
          <c:dLbls>
            <c:dLbl>
              <c:idx val="1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20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Plan3!$K$5:$K$17</c:f>
              <c:numCache>
                <c:formatCode>General</c:formatCode>
                <c:ptCount val="13"/>
                <c:pt idx="11">
                  <c:v>20</c:v>
                </c:pt>
                <c:pt idx="12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883776"/>
        <c:axId val="40423288"/>
      </c:barChart>
      <c:catAx>
        <c:axId val="408837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3288"/>
        <c:crosses val="autoZero"/>
        <c:auto val="1"/>
        <c:lblAlgn val="ctr"/>
        <c:lblOffset val="0"/>
        <c:noMultiLvlLbl val="0"/>
      </c:catAx>
      <c:valAx>
        <c:axId val="404232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883776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95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Plan3!$I$5:$I$17</c:f>
              <c:numCache>
                <c:formatCode>General</c:formatCode>
                <c:ptCount val="13"/>
                <c:pt idx="11">
                  <c:v>50</c:v>
                </c:pt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15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Plan3!$J$5:$J$17</c:f>
              <c:numCache>
                <c:formatCode>General</c:formatCode>
                <c:ptCount val="13"/>
                <c:pt idx="11">
                  <c:v>-30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Lbls>
            <c:dLbl>
              <c:idx val="11"/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pt-BR" sz="1800" b="1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b="1" dirty="0" smtClean="0"/>
                      <a:t>20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 rtl="0">
                  <a:defRPr lang="pt-BR" sz="1600" b="1" i="0" u="none" strike="noStrike" kern="1200" baseline="0">
                    <a:solidFill>
                      <a:prstClr val="black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Plan3!$K$5:$K$17</c:f>
              <c:numCache>
                <c:formatCode>General</c:formatCode>
                <c:ptCount val="13"/>
                <c:pt idx="11">
                  <c:v>20</c:v>
                </c:pt>
                <c:pt idx="12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24072"/>
        <c:axId val="40424464"/>
      </c:barChart>
      <c:catAx>
        <c:axId val="404240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4464"/>
        <c:crosses val="autoZero"/>
        <c:auto val="1"/>
        <c:lblAlgn val="ctr"/>
        <c:lblOffset val="0"/>
        <c:noMultiLvlLbl val="0"/>
      </c:catAx>
      <c:valAx>
        <c:axId val="404244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24072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06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Plan3!$I$5:$I$17</c:f>
              <c:numCache>
                <c:formatCode>General</c:formatCode>
                <c:ptCount val="13"/>
                <c:pt idx="11">
                  <c:v>50</c:v>
                </c:pt>
                <c:pt idx="12">
                  <c:v>50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noFill/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Plan3!$J$5:$J$17</c:f>
              <c:numCache>
                <c:formatCode>General</c:formatCode>
                <c:ptCount val="13"/>
                <c:pt idx="11">
                  <c:v>-30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Lbls>
            <c:dLbl>
              <c:idx val="1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20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35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Plan3!$A$5:$A$17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Plan3!$K$5:$K$17</c:f>
              <c:numCache>
                <c:formatCode>General</c:formatCode>
                <c:ptCount val="13"/>
                <c:pt idx="11">
                  <c:v>20</c:v>
                </c:pt>
                <c:pt idx="12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25248"/>
        <c:axId val="40425640"/>
      </c:barChart>
      <c:catAx>
        <c:axId val="404252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5640"/>
        <c:crosses val="autoZero"/>
        <c:auto val="1"/>
        <c:lblAlgn val="ctr"/>
        <c:lblOffset val="0"/>
        <c:noMultiLvlLbl val="0"/>
      </c:catAx>
      <c:valAx>
        <c:axId val="404256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2524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895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Plan3!$P$5:$P$17</c:f>
              <c:numCache>
                <c:formatCode>General</c:formatCode>
                <c:ptCount val="13"/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pt-BR" sz="18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b="1" dirty="0" smtClean="0"/>
                      <a:t>15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 rtl="0">
                  <a:defRPr lang="pt-BR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Plan3!$Q$5:$Q$17</c:f>
              <c:numCache>
                <c:formatCode>General</c:formatCode>
                <c:ptCount val="13"/>
                <c:pt idx="10">
                  <c:v>-30</c:v>
                </c:pt>
                <c:pt idx="11">
                  <c:v>-15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10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20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1800" b="1" i="0" u="none" strike="noStrike" kern="1200" baseline="0" dirty="0" smtClean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b="1" i="0" u="none" strike="noStrike" kern="1200" baseline="0" dirty="0" smtClean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35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Plan3!$R$5:$R$17</c:f>
              <c:numCache>
                <c:formatCode>General</c:formatCode>
                <c:ptCount val="13"/>
                <c:pt idx="10">
                  <c:v>20</c:v>
                </c:pt>
                <c:pt idx="11">
                  <c:v>35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Plan3!$T$4</c:f>
              <c:strCache>
                <c:ptCount val="1"/>
                <c:pt idx="0">
                  <c:v>Saldo Utilizado</c:v>
                </c:pt>
              </c:strCache>
            </c:strRef>
          </c:tx>
          <c:spPr>
            <a:noFill/>
          </c:spPr>
          <c:invertIfNegative val="0"/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Plan3!$T$5:$T$17</c:f>
              <c:numCache>
                <c:formatCode>General</c:formatCode>
                <c:ptCount val="13"/>
                <c:pt idx="10">
                  <c:v>15</c:v>
                </c:pt>
                <c:pt idx="12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26424"/>
        <c:axId val="40426816"/>
      </c:barChart>
      <c:catAx>
        <c:axId val="404264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6816"/>
        <c:crosses val="autoZero"/>
        <c:auto val="1"/>
        <c:lblAlgn val="ctr"/>
        <c:lblOffset val="0"/>
        <c:noMultiLvlLbl val="0"/>
      </c:catAx>
      <c:valAx>
        <c:axId val="404268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2642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06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Plan3!$P$5:$P$17</c:f>
              <c:numCache>
                <c:formatCode>General</c:formatCode>
                <c:ptCount val="13"/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15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 rtl="0">
                  <a:defRPr lang="pt-BR" sz="1800" b="1" i="0" u="none" strike="noStrike" kern="1200" baseline="0">
                    <a:solidFill>
                      <a:prstClr val="black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Plan3!$Q$5:$Q$17</c:f>
              <c:numCache>
                <c:formatCode>General</c:formatCode>
                <c:ptCount val="13"/>
                <c:pt idx="10">
                  <c:v>-30</c:v>
                </c:pt>
                <c:pt idx="11">
                  <c:v>-15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10"/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1800" b="1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b="1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20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35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Plan3!$R$5:$R$17</c:f>
              <c:numCache>
                <c:formatCode>General</c:formatCode>
                <c:ptCount val="13"/>
                <c:pt idx="10">
                  <c:v>20</c:v>
                </c:pt>
                <c:pt idx="11">
                  <c:v>35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Plan3!$T$4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12"/>
            <c:invertIfNegative val="0"/>
            <c:bubble3D val="0"/>
            <c:spPr>
              <a:noFill/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Plan3!$T$5:$T$17</c:f>
              <c:numCache>
                <c:formatCode>General</c:formatCode>
                <c:ptCount val="13"/>
                <c:pt idx="10">
                  <c:v>15</c:v>
                </c:pt>
                <c:pt idx="12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27600"/>
        <c:axId val="40427992"/>
      </c:barChart>
      <c:catAx>
        <c:axId val="404276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7992"/>
        <c:crosses val="autoZero"/>
        <c:auto val="1"/>
        <c:lblAlgn val="ctr"/>
        <c:lblOffset val="0"/>
        <c:noMultiLvlLbl val="0"/>
      </c:catAx>
      <c:valAx>
        <c:axId val="404279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2760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06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Plan3!$P$5:$P$17</c:f>
              <c:numCache>
                <c:formatCode>General</c:formatCode>
                <c:ptCount val="13"/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15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Plan3!$Q$5:$Q$17</c:f>
              <c:numCache>
                <c:formatCode>General</c:formatCode>
                <c:ptCount val="13"/>
                <c:pt idx="10">
                  <c:v>-30</c:v>
                </c:pt>
                <c:pt idx="11">
                  <c:v>-15</c:v>
                </c:pt>
                <c:pt idx="12">
                  <c:v>-15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10"/>
              <c:tx>
                <c:rich>
                  <a:bodyPr/>
                  <a:lstStyle/>
                  <a:p>
                    <a:r>
                      <a:rPr lang="en-US" sz="1800" b="1" dirty="0"/>
                      <a:t>5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35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Plan3!$U$5:$U$17</c:f>
              <c:numCache>
                <c:formatCode>General</c:formatCode>
                <c:ptCount val="13"/>
                <c:pt idx="10">
                  <c:v>5</c:v>
                </c:pt>
                <c:pt idx="11">
                  <c:v>35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Plan3!$T$4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15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Plan3!$T$5:$T$17</c:f>
              <c:numCache>
                <c:formatCode>General</c:formatCode>
                <c:ptCount val="13"/>
                <c:pt idx="10">
                  <c:v>15</c:v>
                </c:pt>
                <c:pt idx="12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28776"/>
        <c:axId val="40429168"/>
      </c:barChart>
      <c:catAx>
        <c:axId val="404287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29168"/>
        <c:crosses val="autoZero"/>
        <c:auto val="1"/>
        <c:lblAlgn val="ctr"/>
        <c:lblOffset val="0"/>
        <c:noMultiLvlLbl val="0"/>
      </c:catAx>
      <c:valAx>
        <c:axId val="404291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28776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28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Plan3!$B$22:$B$34</c:f>
              <c:numCache>
                <c:formatCode>General</c:formatCode>
                <c:ptCount val="13"/>
                <c:pt idx="9">
                  <c:v>0</c:v>
                </c:pt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9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10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Plan3!$C$22:$C$34</c:f>
              <c:numCache>
                <c:formatCode>General</c:formatCode>
                <c:ptCount val="13"/>
                <c:pt idx="9">
                  <c:v>-15</c:v>
                </c:pt>
                <c:pt idx="10">
                  <c:v>-15</c:v>
                </c:pt>
                <c:pt idx="11">
                  <c:v>-30</c:v>
                </c:pt>
                <c:pt idx="12">
                  <c:v>-10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9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35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Plan3!$D$22:$D$34</c:f>
              <c:numCache>
                <c:formatCode>General</c:formatCode>
                <c:ptCount val="13"/>
                <c:pt idx="9">
                  <c:v>5</c:v>
                </c:pt>
                <c:pt idx="10">
                  <c:v>35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0430344"/>
        <c:axId val="40430736"/>
      </c:barChart>
      <c:catAx>
        <c:axId val="404303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0430736"/>
        <c:crosses val="autoZero"/>
        <c:auto val="1"/>
        <c:lblAlgn val="ctr"/>
        <c:lblOffset val="0"/>
        <c:noMultiLvlLbl val="0"/>
      </c:catAx>
      <c:valAx>
        <c:axId val="404307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043034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5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Plan3!$B$22:$B$34</c:f>
              <c:numCache>
                <c:formatCode>General</c:formatCode>
                <c:ptCount val="13"/>
                <c:pt idx="9">
                  <c:v>0</c:v>
                </c:pt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9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10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Plan3!$C$22:$C$34</c:f>
              <c:numCache>
                <c:formatCode>General</c:formatCode>
                <c:ptCount val="13"/>
                <c:pt idx="9">
                  <c:v>-15</c:v>
                </c:pt>
                <c:pt idx="10">
                  <c:v>-15</c:v>
                </c:pt>
                <c:pt idx="11">
                  <c:v>-30</c:v>
                </c:pt>
                <c:pt idx="12">
                  <c:v>-10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10"/>
              <c:tx>
                <c:rich>
                  <a:bodyPr/>
                  <a:lstStyle/>
                  <a:p>
                    <a:r>
                      <a:rPr lang="en-US" sz="1800" b="1" dirty="0" smtClean="0"/>
                      <a:t>35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 rtl="0">
                  <a:defRPr lang="pt-BR" sz="1800" b="1" i="0" u="none" strike="noStrike" kern="1200" baseline="0">
                    <a:solidFill>
                      <a:prstClr val="black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Plan3!$D$22:$D$34</c:f>
              <c:numCache>
                <c:formatCode>General</c:formatCode>
                <c:ptCount val="13"/>
                <c:pt idx="9">
                  <c:v>5</c:v>
                </c:pt>
                <c:pt idx="10">
                  <c:v>35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Plan3!$F$21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dLbls>
            <c:dLbl>
              <c:idx val="9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1800" b="1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b="1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Plan3!$F$22:$F$34</c:f>
              <c:numCache>
                <c:formatCode>General</c:formatCode>
                <c:ptCount val="13"/>
                <c:pt idx="9">
                  <c:v>5</c:v>
                </c:pt>
                <c:pt idx="10">
                  <c:v>5</c:v>
                </c:pt>
                <c:pt idx="1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74464"/>
        <c:axId val="41974856"/>
      </c:barChart>
      <c:catAx>
        <c:axId val="419744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74856"/>
        <c:crosses val="autoZero"/>
        <c:auto val="1"/>
        <c:lblAlgn val="ctr"/>
        <c:lblOffset val="0"/>
        <c:noMultiLvlLbl val="0"/>
      </c:catAx>
      <c:valAx>
        <c:axId val="419748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7446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72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Plan3!$B$22:$B$34</c:f>
              <c:numCache>
                <c:formatCode>General</c:formatCode>
                <c:ptCount val="13"/>
                <c:pt idx="9">
                  <c:v>0</c:v>
                </c:pt>
                <c:pt idx="10">
                  <c:v>50</c:v>
                </c:pt>
                <c:pt idx="11">
                  <c:v>50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9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10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Plan3!$C$22:$C$34</c:f>
              <c:numCache>
                <c:formatCode>General</c:formatCode>
                <c:ptCount val="13"/>
                <c:pt idx="9">
                  <c:v>-15</c:v>
                </c:pt>
                <c:pt idx="10">
                  <c:v>-15</c:v>
                </c:pt>
                <c:pt idx="11">
                  <c:v>-30</c:v>
                </c:pt>
                <c:pt idx="12">
                  <c:v>-10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10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30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Plan3!$G$22:$G$34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30</c:v>
                </c:pt>
                <c:pt idx="11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Plan3!$F$21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9"/>
            <c:invertIfNegative val="0"/>
            <c:bubble3D val="0"/>
            <c:spPr>
              <a:noFill/>
            </c:spPr>
          </c:dPt>
          <c:dPt>
            <c:idx val="10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/>
                      <a:t>10</a:t>
                    </a:r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Plan3!$F$22:$F$34</c:f>
              <c:numCache>
                <c:formatCode>General</c:formatCode>
                <c:ptCount val="13"/>
                <c:pt idx="9">
                  <c:v>5</c:v>
                </c:pt>
                <c:pt idx="10">
                  <c:v>5</c:v>
                </c:pt>
                <c:pt idx="1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75640"/>
        <c:axId val="41976032"/>
      </c:barChart>
      <c:catAx>
        <c:axId val="419756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76032"/>
        <c:crosses val="autoZero"/>
        <c:auto val="1"/>
        <c:lblAlgn val="ctr"/>
        <c:lblOffset val="0"/>
        <c:noMultiLvlLbl val="0"/>
      </c:catAx>
      <c:valAx>
        <c:axId val="419760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7564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83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4BACC6">
                  <a:lumMod val="75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/>
                      <a:t>10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Plan3!$I$22:$I$34</c:f>
              <c:numCache>
                <c:formatCode>General</c:formatCode>
                <c:ptCount val="13"/>
                <c:pt idx="8">
                  <c:v>0</c:v>
                </c:pt>
                <c:pt idx="9">
                  <c:v>0</c:v>
                </c:pt>
                <c:pt idx="10">
                  <c:v>50</c:v>
                </c:pt>
                <c:pt idx="11">
                  <c:v>50</c:v>
                </c:pt>
                <c:pt idx="12">
                  <c:v>10</c:v>
                </c:pt>
              </c:numCache>
            </c:numRef>
          </c:val>
        </c:ser>
        <c:ser>
          <c:idx val="1"/>
          <c:order val="1"/>
          <c:tx>
            <c:strRef>
              <c:f>Plan3!$J$21</c:f>
              <c:strCache>
                <c:ptCount val="1"/>
                <c:pt idx="0">
                  <c:v>Requisito</c:v>
                </c:pt>
              </c:strCache>
            </c:strRef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8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9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5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Plan3!$J$22:$J$34</c:f>
              <c:numCache>
                <c:formatCode>General</c:formatCode>
                <c:ptCount val="13"/>
                <c:pt idx="8">
                  <c:v>-10</c:v>
                </c:pt>
                <c:pt idx="9">
                  <c:v>-15</c:v>
                </c:pt>
                <c:pt idx="10">
                  <c:v>-15</c:v>
                </c:pt>
                <c:pt idx="11">
                  <c:v>-30</c:v>
                </c:pt>
                <c:pt idx="12">
                  <c:v>-5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Pt>
            <c:idx val="12"/>
            <c:invertIfNegative val="0"/>
            <c:bubble3D val="0"/>
            <c:spPr>
              <a:noFill/>
            </c:spPr>
          </c:dPt>
          <c:dLbls>
            <c:dLbl>
              <c:idx val="9"/>
              <c:tx>
                <c:rich>
                  <a:bodyPr/>
                  <a:lstStyle/>
                  <a:p>
                    <a:r>
                      <a:rPr lang="en-US" sz="1800" b="1" dirty="0"/>
                      <a:t>30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Plan3!$K$22:$K$34</c:f>
              <c:numCache>
                <c:formatCode>General</c:formatCode>
                <c:ptCount val="13"/>
                <c:pt idx="8">
                  <c:v>0</c:v>
                </c:pt>
                <c:pt idx="9">
                  <c:v>30</c:v>
                </c:pt>
                <c:pt idx="10">
                  <c:v>0</c:v>
                </c:pt>
                <c:pt idx="11">
                  <c:v>0</c:v>
                </c:pt>
                <c:pt idx="1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77208"/>
        <c:axId val="41977600"/>
      </c:barChart>
      <c:catAx>
        <c:axId val="419772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77600"/>
        <c:crosses val="autoZero"/>
        <c:auto val="1"/>
        <c:lblAlgn val="ctr"/>
        <c:lblOffset val="0"/>
        <c:noMultiLvlLbl val="0"/>
      </c:catAx>
      <c:valAx>
        <c:axId val="419776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7720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94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solidFill>
              <a:srgbClr val="4BACC6">
                <a:lumMod val="75000"/>
              </a:srgbClr>
            </a:solidFill>
          </c:spPr>
          <c:invertIfNegative val="0"/>
          <c:dPt>
            <c:idx val="10"/>
            <c:invertIfNegative val="0"/>
            <c:bubble3D val="0"/>
            <c:spPr>
              <a:noFill/>
            </c:spPr>
          </c:dPt>
          <c:dPt>
            <c:idx val="11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Plan3!$I$22:$I$34</c:f>
              <c:numCache>
                <c:formatCode>General</c:formatCode>
                <c:ptCount val="13"/>
                <c:pt idx="8">
                  <c:v>0</c:v>
                </c:pt>
                <c:pt idx="9">
                  <c:v>0</c:v>
                </c:pt>
                <c:pt idx="10">
                  <c:v>50</c:v>
                </c:pt>
                <c:pt idx="11">
                  <c:v>50</c:v>
                </c:pt>
                <c:pt idx="12">
                  <c:v>10</c:v>
                </c:pt>
              </c:numCache>
            </c:numRef>
          </c:val>
        </c:ser>
        <c:ser>
          <c:idx val="1"/>
          <c:order val="1"/>
          <c:tx>
            <c:strRef>
              <c:f>Plan3!$J$21</c:f>
              <c:strCache>
                <c:ptCount val="1"/>
                <c:pt idx="0">
                  <c:v>Requisito</c:v>
                </c:pt>
              </c:strCache>
            </c:strRef>
          </c:tx>
          <c:spPr>
            <a:solidFill>
              <a:srgbClr val="0073AE">
                <a:alpha val="40000"/>
              </a:srgbClr>
            </a:solidFill>
            <a:ln>
              <a:solidFill>
                <a:srgbClr val="4F81BD">
                  <a:alpha val="39000"/>
                </a:srgbClr>
              </a:solidFill>
            </a:ln>
          </c:spPr>
          <c:invertIfNegative val="0"/>
          <c:dPt>
            <c:idx val="8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9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0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1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Plan3!$J$22:$J$34</c:f>
              <c:numCache>
                <c:formatCode>General</c:formatCode>
                <c:ptCount val="13"/>
                <c:pt idx="8">
                  <c:v>-10</c:v>
                </c:pt>
                <c:pt idx="9">
                  <c:v>-15</c:v>
                </c:pt>
                <c:pt idx="10">
                  <c:v>-15</c:v>
                </c:pt>
                <c:pt idx="11">
                  <c:v>-30</c:v>
                </c:pt>
                <c:pt idx="12">
                  <c:v>-5</c:v>
                </c:pt>
              </c:numCache>
            </c:numRef>
          </c:val>
        </c:ser>
        <c:ser>
          <c:idx val="2"/>
          <c:order val="2"/>
          <c:tx>
            <c:strRef>
              <c:f>Plan3!$K$4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9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11"/>
            <c:invertIfNegative val="0"/>
            <c:bubble3D val="0"/>
            <c:spPr>
              <a:ln w="12700"/>
            </c:spPr>
          </c:dPt>
          <c:dPt>
            <c:idx val="12"/>
            <c:invertIfNegative val="0"/>
            <c:bubble3D val="0"/>
            <c:spPr>
              <a:solidFill>
                <a:srgbClr val="92D050"/>
              </a:solidFill>
            </c:spPr>
          </c:dPt>
          <c:dLbls>
            <c:dLbl>
              <c:idx val="9"/>
              <c:tx>
                <c:rich>
                  <a:bodyPr/>
                  <a:lstStyle/>
                  <a:p>
                    <a:r>
                      <a:rPr lang="en-US" sz="1800" b="1" dirty="0" smtClean="0"/>
                      <a:t>30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5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Plan3!$A$22:$A$34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Plan3!$K$22:$K$34</c:f>
              <c:numCache>
                <c:formatCode>General</c:formatCode>
                <c:ptCount val="13"/>
                <c:pt idx="8">
                  <c:v>0</c:v>
                </c:pt>
                <c:pt idx="9">
                  <c:v>30</c:v>
                </c:pt>
                <c:pt idx="10">
                  <c:v>0</c:v>
                </c:pt>
                <c:pt idx="11">
                  <c:v>0</c:v>
                </c:pt>
                <c:pt idx="1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78384"/>
        <c:axId val="41978776"/>
      </c:barChart>
      <c:catAx>
        <c:axId val="41978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78776"/>
        <c:crosses val="autoZero"/>
        <c:auto val="1"/>
        <c:lblAlgn val="ctr"/>
        <c:lblOffset val="0"/>
        <c:noMultiLvlLbl val="0"/>
      </c:catAx>
      <c:valAx>
        <c:axId val="41978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7838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72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noFill/>
            <a:ln>
              <a:noFill/>
            </a:ln>
          </c:spPr>
          <c:invertIfNegative val="0"/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Plan3!$P$22:$P$34</c:f>
              <c:numCache>
                <c:formatCode>General</c:formatCode>
                <c:ptCount val="13"/>
                <c:pt idx="0">
                  <c:v>50</c:v>
                </c:pt>
                <c:pt idx="1">
                  <c:v>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  <c:pt idx="10">
                  <c:v>10</c:v>
                </c:pt>
                <c:pt idx="11">
                  <c:v>10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noFill/>
            <a:ln>
              <a:noFill/>
            </a:ln>
          </c:spPr>
          <c:invertIfNegative val="0"/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30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Plan3!$Q$22:$Q$34</c:f>
              <c:numCache>
                <c:formatCode>General</c:formatCode>
                <c:ptCount val="13"/>
                <c:pt idx="0">
                  <c:v>-15</c:v>
                </c:pt>
                <c:pt idx="1">
                  <c:v>-10</c:v>
                </c:pt>
                <c:pt idx="2">
                  <c:v>-5</c:v>
                </c:pt>
                <c:pt idx="3">
                  <c:v>-10</c:v>
                </c:pt>
                <c:pt idx="4">
                  <c:v>-10</c:v>
                </c:pt>
                <c:pt idx="5">
                  <c:v>-10</c:v>
                </c:pt>
                <c:pt idx="6">
                  <c:v>-10</c:v>
                </c:pt>
                <c:pt idx="7">
                  <c:v>-10</c:v>
                </c:pt>
                <c:pt idx="8">
                  <c:v>-10</c:v>
                </c:pt>
                <c:pt idx="9">
                  <c:v>-10</c:v>
                </c:pt>
                <c:pt idx="10">
                  <c:v>-10</c:v>
                </c:pt>
                <c:pt idx="11">
                  <c:v>-10</c:v>
                </c:pt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Plan3!$R$21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1800" b="1" dirty="0" smtClean="0"/>
                      <a:t>30</a:t>
                    </a:r>
                    <a:endParaRPr lang="en-US" sz="14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800" b="1" dirty="0" smtClean="0"/>
                      <a:t>5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Plan3!$R$22:$R$34</c:f>
              <c:numCache>
                <c:formatCode>General</c:formatCode>
                <c:ptCount val="13"/>
                <c:pt idx="0">
                  <c:v>30</c:v>
                </c:pt>
                <c:pt idx="1">
                  <c:v>0</c:v>
                </c:pt>
                <c:pt idx="2">
                  <c:v>0</c:v>
                </c:pt>
                <c:pt idx="3">
                  <c:v>5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Plan3!$T$21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2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Plan3!$T$22:$T$34</c:f>
              <c:numCache>
                <c:formatCode>General</c:formatCode>
                <c:ptCount val="13"/>
                <c:pt idx="2">
                  <c:v>5</c:v>
                </c:pt>
                <c:pt idx="1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79560"/>
        <c:axId val="41979952"/>
      </c:barChart>
      <c:catAx>
        <c:axId val="419795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79952"/>
        <c:crosses val="autoZero"/>
        <c:auto val="1"/>
        <c:lblAlgn val="ctr"/>
        <c:lblOffset val="0"/>
        <c:noMultiLvlLbl val="0"/>
      </c:catAx>
      <c:valAx>
        <c:axId val="419799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7956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83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noFill/>
            <a:ln>
              <a:noFill/>
            </a:ln>
          </c:spPr>
          <c:invertIfNegative val="0"/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Plan3!$P$22:$P$34</c:f>
              <c:numCache>
                <c:formatCode>General</c:formatCode>
                <c:ptCount val="13"/>
                <c:pt idx="0">
                  <c:v>50</c:v>
                </c:pt>
                <c:pt idx="1">
                  <c:v>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  <c:pt idx="10">
                  <c:v>10</c:v>
                </c:pt>
                <c:pt idx="11">
                  <c:v>10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noFill/>
            <a:ln>
              <a:noFill/>
            </a:ln>
          </c:spPr>
          <c:invertIfNegative val="0"/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/>
                  <a:lstStyle/>
                  <a:p>
                    <a:r>
                      <a:rPr lang="en-US" sz="1800" b="1" dirty="0" smtClean="0"/>
                      <a:t>30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Plan3!$Q$22:$Q$34</c:f>
              <c:numCache>
                <c:formatCode>General</c:formatCode>
                <c:ptCount val="13"/>
                <c:pt idx="0">
                  <c:v>-15</c:v>
                </c:pt>
                <c:pt idx="1">
                  <c:v>-10</c:v>
                </c:pt>
                <c:pt idx="2">
                  <c:v>-5</c:v>
                </c:pt>
                <c:pt idx="3">
                  <c:v>-10</c:v>
                </c:pt>
                <c:pt idx="4">
                  <c:v>-10</c:v>
                </c:pt>
                <c:pt idx="5">
                  <c:v>-10</c:v>
                </c:pt>
                <c:pt idx="6">
                  <c:v>-10</c:v>
                </c:pt>
                <c:pt idx="7">
                  <c:v>-10</c:v>
                </c:pt>
                <c:pt idx="8">
                  <c:v>-10</c:v>
                </c:pt>
                <c:pt idx="9">
                  <c:v>-10</c:v>
                </c:pt>
                <c:pt idx="10">
                  <c:v>-10</c:v>
                </c:pt>
                <c:pt idx="11">
                  <c:v>-10</c:v>
                </c:pt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Plan3!$R$21</c:f>
              <c:strCache>
                <c:ptCount val="1"/>
                <c:pt idx="0">
                  <c:v>Saldo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1"/>
            <c:invertIfNegative val="0"/>
            <c:bubble3D val="0"/>
            <c:spPr>
              <a:ln w="12700"/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1800" b="1" dirty="0" smtClean="0"/>
                      <a:t>30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800" b="1" dirty="0" smtClean="0"/>
                      <a:t>5</a:t>
                    </a:r>
                    <a:endParaRPr lang="en-US" sz="18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Plan3!$R$22:$R$34</c:f>
              <c:numCache>
                <c:formatCode>General</c:formatCode>
                <c:ptCount val="13"/>
                <c:pt idx="0">
                  <c:v>30</c:v>
                </c:pt>
                <c:pt idx="1">
                  <c:v>0</c:v>
                </c:pt>
                <c:pt idx="2">
                  <c:v>0</c:v>
                </c:pt>
                <c:pt idx="3">
                  <c:v>5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Plan3!$T$21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2"/>
            <c:invertIfNegative val="0"/>
            <c:bubble3D val="0"/>
            <c:spPr>
              <a:noFill/>
              <a:ln>
                <a:noFill/>
              </a:ln>
            </c:spPr>
          </c:dPt>
          <c:dPt>
            <c:idx val="12"/>
            <c:invertIfNegative val="0"/>
            <c:bubble3D val="0"/>
            <c:spPr>
              <a:noFill/>
              <a:ln>
                <a:noFill/>
              </a:ln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Plan3!$T$22:$T$34</c:f>
              <c:numCache>
                <c:formatCode>General</c:formatCode>
                <c:ptCount val="13"/>
                <c:pt idx="2">
                  <c:v>5</c:v>
                </c:pt>
                <c:pt idx="1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980736"/>
        <c:axId val="41981128"/>
      </c:barChart>
      <c:catAx>
        <c:axId val="419807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981128"/>
        <c:crosses val="autoZero"/>
        <c:auto val="1"/>
        <c:lblAlgn val="ctr"/>
        <c:lblOffset val="0"/>
        <c:noMultiLvlLbl val="0"/>
      </c:catAx>
      <c:valAx>
        <c:axId val="419811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980736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24255833524087E-2"/>
          <c:y val="3.3709232324441805E-2"/>
          <c:w val="0.92443144259745313"/>
          <c:h val="0.86671385862999983"/>
        </c:manualLayout>
      </c:layout>
      <c:barChart>
        <c:barDir val="col"/>
        <c:grouping val="clustered"/>
        <c:varyColors val="0"/>
        <c:ser>
          <c:idx val="0"/>
          <c:order val="0"/>
          <c:tx>
            <c:v>Recurso</c:v>
          </c:tx>
          <c:spPr>
            <a:noFill/>
            <a:ln>
              <a:noFill/>
            </a:ln>
          </c:spPr>
          <c:invertIfNegative val="0"/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Plan3!$P$22:$P$34</c:f>
              <c:numCache>
                <c:formatCode>General</c:formatCode>
                <c:ptCount val="13"/>
                <c:pt idx="0">
                  <c:v>50</c:v>
                </c:pt>
                <c:pt idx="1">
                  <c:v>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  <c:pt idx="10">
                  <c:v>10</c:v>
                </c:pt>
                <c:pt idx="11">
                  <c:v>10</c:v>
                </c:pt>
                <c:pt idx="12">
                  <c:v>0</c:v>
                </c:pt>
              </c:numCache>
            </c:numRef>
          </c:val>
        </c:ser>
        <c:ser>
          <c:idx val="1"/>
          <c:order val="1"/>
          <c:tx>
            <c:v>Requisito</c:v>
          </c:tx>
          <c:spPr>
            <a:noFill/>
            <a:ln>
              <a:noFill/>
            </a:ln>
          </c:spPr>
          <c:invertIfNegative val="0"/>
          <c:dPt>
            <c:idx val="12"/>
            <c:invertIfNegative val="0"/>
            <c:bubble3D val="0"/>
            <c:spPr>
              <a:solidFill>
                <a:srgbClr val="0073AE">
                  <a:alpha val="40000"/>
                </a:srgbClr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30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Plan3!$Q$22:$Q$34</c:f>
              <c:numCache>
                <c:formatCode>General</c:formatCode>
                <c:ptCount val="13"/>
                <c:pt idx="0">
                  <c:v>-15</c:v>
                </c:pt>
                <c:pt idx="1">
                  <c:v>-10</c:v>
                </c:pt>
                <c:pt idx="2">
                  <c:v>-5</c:v>
                </c:pt>
                <c:pt idx="3">
                  <c:v>-10</c:v>
                </c:pt>
                <c:pt idx="4">
                  <c:v>-10</c:v>
                </c:pt>
                <c:pt idx="5">
                  <c:v>-10</c:v>
                </c:pt>
                <c:pt idx="6">
                  <c:v>-10</c:v>
                </c:pt>
                <c:pt idx="7">
                  <c:v>-10</c:v>
                </c:pt>
                <c:pt idx="8">
                  <c:v>-10</c:v>
                </c:pt>
                <c:pt idx="9">
                  <c:v>-10</c:v>
                </c:pt>
                <c:pt idx="10">
                  <c:v>-10</c:v>
                </c:pt>
                <c:pt idx="11">
                  <c:v>-10</c:v>
                </c:pt>
                <c:pt idx="12">
                  <c:v>-30</c:v>
                </c:pt>
              </c:numCache>
            </c:numRef>
          </c:val>
        </c:ser>
        <c:ser>
          <c:idx val="2"/>
          <c:order val="2"/>
          <c:tx>
            <c:strRef>
              <c:f>Plan3!$R$21</c:f>
              <c:strCache>
                <c:ptCount val="1"/>
                <c:pt idx="0">
                  <c:v>Saldo</c:v>
                </c:pt>
              </c:strCache>
            </c:strRef>
          </c:tx>
          <c:spPr>
            <a:noFill/>
          </c:spPr>
          <c:invertIfNegative val="0"/>
          <c:dPt>
            <c:idx val="11"/>
            <c:invertIfNegative val="0"/>
            <c:bubble3D val="0"/>
            <c:spPr>
              <a:noFill/>
              <a:ln w="12700"/>
            </c:spPr>
          </c:dPt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Plan3!$R$22:$R$34</c:f>
              <c:numCache>
                <c:formatCode>General</c:formatCode>
                <c:ptCount val="13"/>
                <c:pt idx="0">
                  <c:v>30</c:v>
                </c:pt>
                <c:pt idx="1">
                  <c:v>0</c:v>
                </c:pt>
                <c:pt idx="2">
                  <c:v>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ser>
          <c:idx val="3"/>
          <c:order val="3"/>
          <c:tx>
            <c:strRef>
              <c:f>Plan3!$T$21</c:f>
              <c:strCache>
                <c:ptCount val="1"/>
                <c:pt idx="0">
                  <c:v>Saldo Utilizado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2"/>
            <c:invertIfNegative val="0"/>
            <c:bubble3D val="0"/>
            <c:spPr>
              <a:noFill/>
            </c:spPr>
          </c:dPt>
          <c:dPt>
            <c:idx val="1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</c:dPt>
          <c:dLbls>
            <c:dLbl>
              <c:idx val="12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800"/>
                    </a:pPr>
                    <a:r>
                      <a:rPr lang="en-US" sz="1800" b="1" dirty="0" smtClean="0"/>
                      <a:t>5</a:t>
                    </a:r>
                    <a:endParaRPr lang="en-US" sz="18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Plan3!$O$5:$O$17</c:f>
              <c:strCache>
                <c:ptCount val="13"/>
                <c:pt idx="0">
                  <c:v>m-12</c:v>
                </c:pt>
                <c:pt idx="1">
                  <c:v>m-11</c:v>
                </c:pt>
                <c:pt idx="2">
                  <c:v>m-10</c:v>
                </c:pt>
                <c:pt idx="3">
                  <c:v>m-9</c:v>
                </c:pt>
                <c:pt idx="4">
                  <c:v>m-8</c:v>
                </c:pt>
                <c:pt idx="5">
                  <c:v>m-7</c:v>
                </c:pt>
                <c:pt idx="6">
                  <c:v>m-6</c:v>
                </c:pt>
                <c:pt idx="7">
                  <c:v>m-5</c:v>
                </c:pt>
                <c:pt idx="8">
                  <c:v>m-4</c:v>
                </c:pt>
                <c:pt idx="9">
                  <c:v>m-3</c:v>
                </c:pt>
                <c:pt idx="10">
                  <c:v>m-2</c:v>
                </c:pt>
                <c:pt idx="11">
                  <c:v>m-1</c:v>
                </c:pt>
                <c:pt idx="12">
                  <c:v>m</c:v>
                </c:pt>
              </c:strCache>
            </c:strRef>
          </c:cat>
          <c:val>
            <c:numRef>
              <c:f>Plan3!$T$22:$T$34</c:f>
              <c:numCache>
                <c:formatCode>General</c:formatCode>
                <c:ptCount val="13"/>
                <c:pt idx="2">
                  <c:v>5</c:v>
                </c:pt>
                <c:pt idx="1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41688632"/>
        <c:axId val="41689024"/>
      </c:barChart>
      <c:catAx>
        <c:axId val="416886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pt-BR"/>
          </a:p>
        </c:txPr>
        <c:crossAx val="41689024"/>
        <c:crosses val="autoZero"/>
        <c:auto val="1"/>
        <c:lblAlgn val="ctr"/>
        <c:lblOffset val="0"/>
        <c:noMultiLvlLbl val="0"/>
      </c:catAx>
      <c:valAx>
        <c:axId val="4168902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 baseline="0"/>
            </a:pPr>
            <a:endParaRPr lang="pt-BR"/>
          </a:p>
        </c:txPr>
        <c:crossAx val="41688632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6469816272965882E-2"/>
          <c:y val="1.8042161055417925E-2"/>
          <c:w val="0.81739348206474194"/>
          <c:h val="0.74780858419407892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Plan3!$E$3</c:f>
              <c:strCache>
                <c:ptCount val="1"/>
                <c:pt idx="0">
                  <c:v>Fator Sazo - D1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7.1600312563680699E-3"/>
                  <c:y val="3.48256818936672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555238682399458E-3"/>
                  <c:y val="6.2200437034951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76543308618E-3"/>
                  <c:y val="6.6023993658134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3333376543309589E-3"/>
                  <c:y val="6.56209710216407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2140724174996254E-2"/>
                  <c:y val="5.8878079495632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6.4414666433678476E-3"/>
                  <c:y val="5.2135021568866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8.0363822352851558E-3"/>
                  <c:y val="0.13205242740846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3.9511026017841032E-3"/>
                  <c:y val="0.117165025702093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3.6446603214088736E-3"/>
                  <c:y val="0.12208119450978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7.9022052035680988E-3"/>
                  <c:y val="0.132474286267058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2.0962411676434926E-2"/>
                  <c:y val="0.12225449030086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Plan3!$B$4:$B$15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Plan3!$E$4:$E$15</c:f>
              <c:numCache>
                <c:formatCode>0.0%</c:formatCode>
                <c:ptCount val="12"/>
                <c:pt idx="0">
                  <c:v>8.2644628099173556E-2</c:v>
                </c:pt>
                <c:pt idx="1">
                  <c:v>9.9173553719008267E-2</c:v>
                </c:pt>
                <c:pt idx="2">
                  <c:v>0.10743801652892562</c:v>
                </c:pt>
                <c:pt idx="3">
                  <c:v>0.1115702479338843</c:v>
                </c:pt>
                <c:pt idx="4">
                  <c:v>0.10743801652892562</c:v>
                </c:pt>
                <c:pt idx="5">
                  <c:v>9.9173553719008267E-2</c:v>
                </c:pt>
                <c:pt idx="6">
                  <c:v>8.2644628099173556E-2</c:v>
                </c:pt>
                <c:pt idx="7">
                  <c:v>7.43801652892562E-2</c:v>
                </c:pt>
                <c:pt idx="8">
                  <c:v>6.6115702479338845E-2</c:v>
                </c:pt>
                <c:pt idx="9">
                  <c:v>5.7851239669421489E-2</c:v>
                </c:pt>
                <c:pt idx="10">
                  <c:v>5.3719008264462811E-2</c:v>
                </c:pt>
                <c:pt idx="11">
                  <c:v>5.7851239669421489E-2</c:v>
                </c:pt>
              </c:numCache>
            </c:numRef>
          </c:val>
        </c:ser>
        <c:ser>
          <c:idx val="3"/>
          <c:order val="3"/>
          <c:tx>
            <c:strRef>
              <c:f>Plan3!$F$3</c:f>
              <c:strCache>
                <c:ptCount val="1"/>
                <c:pt idx="0">
                  <c:v>Fator Sazo - D2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1436652812126018E-2"/>
                  <c:y val="0.123252622327429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7097777430983876E-3"/>
                  <c:y val="0.11645321970647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0258289049510824E-3"/>
                  <c:y val="0.141963653406348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3085627174009435E-3"/>
                  <c:y val="0.135566969511838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5.3927821323891392E-3"/>
                  <c:y val="0.131457014108346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7.3036760802061441E-3"/>
                  <c:y val="0.146574097400511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6.7289339701447686E-3"/>
                  <c:y val="5.50545228724498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8.0459740314959248E-3"/>
                  <c:y val="5.62635907819304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7.7585067047191E-3"/>
                  <c:y val="6.21024269883393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2.634080122702504E-3"/>
                  <c:y val="6.16994043518457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3.323657362401148E-3"/>
                  <c:y val="6.132273468666964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379734892117731E-2"/>
                      <c:h val="5.6775063615074353E-2"/>
                    </c:manualLayout>
                  </c15:layout>
                </c:ext>
              </c:extLst>
            </c:dLbl>
            <c:dLbl>
              <c:idx val="11"/>
              <c:layout>
                <c:manualLayout>
                  <c:x val="-5.5555238682400906E-3"/>
                  <c:y val="3.8050195787132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Plan3!$B$4:$B$15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Plan3!$F$4:$F$15</c:f>
              <c:numCache>
                <c:formatCode>0.0%</c:formatCode>
                <c:ptCount val="12"/>
                <c:pt idx="0">
                  <c:v>5.7851239669421489E-2</c:v>
                </c:pt>
                <c:pt idx="1">
                  <c:v>5.3719008264462811E-2</c:v>
                </c:pt>
                <c:pt idx="2">
                  <c:v>5.7851239669421489E-2</c:v>
                </c:pt>
                <c:pt idx="3">
                  <c:v>6.6115702479338845E-2</c:v>
                </c:pt>
                <c:pt idx="4">
                  <c:v>7.43801652892562E-2</c:v>
                </c:pt>
                <c:pt idx="5">
                  <c:v>8.2644628099173556E-2</c:v>
                </c:pt>
                <c:pt idx="6">
                  <c:v>9.9173553719008267E-2</c:v>
                </c:pt>
                <c:pt idx="7">
                  <c:v>0.10743801652892562</c:v>
                </c:pt>
                <c:pt idx="8">
                  <c:v>0.1115702479338843</c:v>
                </c:pt>
                <c:pt idx="9">
                  <c:v>0.10743801652892562</c:v>
                </c:pt>
                <c:pt idx="10">
                  <c:v>9.9173553719008267E-2</c:v>
                </c:pt>
                <c:pt idx="11">
                  <c:v>8.2644628099173556E-2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8585232"/>
        <c:axId val="378584840"/>
      </c:barChart>
      <c:lineChart>
        <c:grouping val="standard"/>
        <c:varyColors val="0"/>
        <c:ser>
          <c:idx val="0"/>
          <c:order val="0"/>
          <c:tx>
            <c:strRef>
              <c:f>Plan3!$C$3</c:f>
              <c:strCache>
                <c:ptCount val="1"/>
                <c:pt idx="0">
                  <c:v>Declaração Simples - D1</c:v>
                </c:pt>
              </c:strCache>
            </c:strRef>
          </c:tx>
          <c:spPr>
            <a:ln w="28575" cap="rnd">
              <a:solidFill>
                <a:schemeClr val="tx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11"/>
            <c:spPr>
              <a:solidFill>
                <a:sysClr val="window" lastClr="FFFFFF"/>
              </a:solidFill>
              <a:ln w="25400">
                <a:solidFill>
                  <a:schemeClr val="tx2">
                    <a:lumMod val="50000"/>
                  </a:schemeClr>
                </a:solidFill>
              </a:ln>
              <a:effectLst/>
            </c:spPr>
          </c:marker>
          <c:dLbls>
            <c:dLbl>
              <c:idx val="6"/>
              <c:layout>
                <c:manualLayout>
                  <c:x val="-2.7322877556237447E-2"/>
                  <c:y val="4.015250296692551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8,3%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pt-BR" sz="1100" b="1" i="0" u="none" strike="noStrike" kern="1200" baseline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Plan3!$B$4:$B$15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Plan3!$C$4:$C$15</c:f>
              <c:numCache>
                <c:formatCode>General</c:formatCode>
                <c:ptCount val="12"/>
                <c:pt idx="0">
                  <c:v>100</c:v>
                </c:pt>
                <c:pt idx="1">
                  <c:v>120</c:v>
                </c:pt>
                <c:pt idx="2">
                  <c:v>130</c:v>
                </c:pt>
                <c:pt idx="3">
                  <c:v>135</c:v>
                </c:pt>
                <c:pt idx="4">
                  <c:v>130</c:v>
                </c:pt>
                <c:pt idx="5">
                  <c:v>120</c:v>
                </c:pt>
                <c:pt idx="6">
                  <c:v>100</c:v>
                </c:pt>
                <c:pt idx="7">
                  <c:v>90</c:v>
                </c:pt>
                <c:pt idx="8">
                  <c:v>80</c:v>
                </c:pt>
                <c:pt idx="9">
                  <c:v>70</c:v>
                </c:pt>
                <c:pt idx="10">
                  <c:v>65</c:v>
                </c:pt>
                <c:pt idx="11">
                  <c:v>70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Plan3!$D$3</c:f>
              <c:strCache>
                <c:ptCount val="1"/>
                <c:pt idx="0">
                  <c:v>Declaração Simples - D1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1"/>
            <c:spPr>
              <a:solidFill>
                <a:sysClr val="window" lastClr="FFFFFF"/>
              </a:solidFill>
              <a:ln w="25400">
                <a:solidFill>
                  <a:schemeClr val="accent4"/>
                </a:solidFill>
              </a:ln>
              <a:effectLst/>
            </c:spPr>
          </c:marker>
          <c:cat>
            <c:strRef>
              <c:f>Plan3!$B$4:$B$15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Plan3!$D$4:$D$15</c:f>
              <c:numCache>
                <c:formatCode>General</c:formatCode>
                <c:ptCount val="12"/>
                <c:pt idx="0">
                  <c:v>70</c:v>
                </c:pt>
                <c:pt idx="1">
                  <c:v>65</c:v>
                </c:pt>
                <c:pt idx="2">
                  <c:v>70</c:v>
                </c:pt>
                <c:pt idx="3">
                  <c:v>80</c:v>
                </c:pt>
                <c:pt idx="4">
                  <c:v>90</c:v>
                </c:pt>
                <c:pt idx="5">
                  <c:v>100</c:v>
                </c:pt>
                <c:pt idx="6">
                  <c:v>120</c:v>
                </c:pt>
                <c:pt idx="7">
                  <c:v>130</c:v>
                </c:pt>
                <c:pt idx="8">
                  <c:v>135</c:v>
                </c:pt>
                <c:pt idx="9">
                  <c:v>130</c:v>
                </c:pt>
                <c:pt idx="10">
                  <c:v>120</c:v>
                </c:pt>
                <c:pt idx="11">
                  <c:v>100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4065768"/>
        <c:axId val="374066160"/>
      </c:lineChart>
      <c:catAx>
        <c:axId val="374065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4066160"/>
        <c:crosses val="autoZero"/>
        <c:auto val="1"/>
        <c:lblAlgn val="ctr"/>
        <c:lblOffset val="100"/>
        <c:noMultiLvlLbl val="0"/>
      </c:catAx>
      <c:valAx>
        <c:axId val="374066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4065768"/>
        <c:crosses val="autoZero"/>
        <c:crossBetween val="between"/>
      </c:valAx>
      <c:valAx>
        <c:axId val="378584840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8585232"/>
        <c:crosses val="max"/>
        <c:crossBetween val="between"/>
      </c:valAx>
      <c:catAx>
        <c:axId val="378585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78584840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Plan3!$G$3</c:f>
              <c:strCache>
                <c:ptCount val="1"/>
                <c:pt idx="0">
                  <c:v>Sazo CCGF - D1</c:v>
                </c:pt>
              </c:strCache>
            </c:strRef>
          </c:tx>
          <c:spPr>
            <a:ln w="28575" cap="rnd">
              <a:solidFill>
                <a:schemeClr val="tx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Plan3!$G$4:$G$15</c:f>
              <c:numCache>
                <c:formatCode>_-* #,##0_-;\-* #,##0_-;_-* "-"??_-;_-@_-</c:formatCode>
                <c:ptCount val="12"/>
                <c:pt idx="0">
                  <c:v>20.66115702479339</c:v>
                </c:pt>
                <c:pt idx="1">
                  <c:v>24.793388429752067</c:v>
                </c:pt>
                <c:pt idx="2">
                  <c:v>26.859504132231407</c:v>
                </c:pt>
                <c:pt idx="3">
                  <c:v>27.892561983471076</c:v>
                </c:pt>
                <c:pt idx="4">
                  <c:v>26.859504132231407</c:v>
                </c:pt>
                <c:pt idx="5">
                  <c:v>24.793388429752067</c:v>
                </c:pt>
                <c:pt idx="6">
                  <c:v>20.66115702479339</c:v>
                </c:pt>
                <c:pt idx="7">
                  <c:v>18.595041322314049</c:v>
                </c:pt>
                <c:pt idx="8">
                  <c:v>16.528925619834713</c:v>
                </c:pt>
                <c:pt idx="9">
                  <c:v>14.462809917355372</c:v>
                </c:pt>
                <c:pt idx="10">
                  <c:v>13.429752066115704</c:v>
                </c:pt>
                <c:pt idx="11">
                  <c:v>14.462809917355372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Plan3!$H$3</c:f>
              <c:strCache>
                <c:ptCount val="1"/>
                <c:pt idx="0">
                  <c:v>Sazo CCGF - D2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Plan3!$H$4:$H$15</c:f>
              <c:numCache>
                <c:formatCode>_-* #,##0_-;\-* #,##0_-;_-* "-"??_-;_-@_-</c:formatCode>
                <c:ptCount val="12"/>
                <c:pt idx="0">
                  <c:v>14.462809917355372</c:v>
                </c:pt>
                <c:pt idx="1">
                  <c:v>13.429752066115704</c:v>
                </c:pt>
                <c:pt idx="2">
                  <c:v>14.462809917355372</c:v>
                </c:pt>
                <c:pt idx="3">
                  <c:v>16.528925619834713</c:v>
                </c:pt>
                <c:pt idx="4">
                  <c:v>18.595041322314049</c:v>
                </c:pt>
                <c:pt idx="5">
                  <c:v>20.66115702479339</c:v>
                </c:pt>
                <c:pt idx="6">
                  <c:v>24.793388429752067</c:v>
                </c:pt>
                <c:pt idx="7">
                  <c:v>26.859504132231407</c:v>
                </c:pt>
                <c:pt idx="8">
                  <c:v>27.892561983471076</c:v>
                </c:pt>
                <c:pt idx="9">
                  <c:v>26.859504132231407</c:v>
                </c:pt>
                <c:pt idx="10">
                  <c:v>24.793388429752067</c:v>
                </c:pt>
                <c:pt idx="11">
                  <c:v>20.66115702479339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Plan3!$I$3</c:f>
              <c:strCache>
                <c:ptCount val="1"/>
                <c:pt idx="0">
                  <c:v>Geração da Usina (CCGF)</c:v>
                </c:pt>
              </c:strCache>
            </c:strRef>
          </c:tx>
          <c:spPr>
            <a:ln w="28575" cap="rnd">
              <a:solidFill>
                <a:srgbClr val="CE181E"/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Plan3!$I$4:$I$15</c:f>
              <c:numCache>
                <c:formatCode>General</c:formatCode>
                <c:ptCount val="12"/>
                <c:pt idx="0">
                  <c:v>70</c:v>
                </c:pt>
                <c:pt idx="1">
                  <c:v>80</c:v>
                </c:pt>
                <c:pt idx="2">
                  <c:v>80</c:v>
                </c:pt>
                <c:pt idx="3">
                  <c:v>75</c:v>
                </c:pt>
                <c:pt idx="4">
                  <c:v>45</c:v>
                </c:pt>
                <c:pt idx="5">
                  <c:v>5</c:v>
                </c:pt>
                <c:pt idx="6">
                  <c:v>15</c:v>
                </c:pt>
                <c:pt idx="7">
                  <c:v>20</c:v>
                </c:pt>
                <c:pt idx="8">
                  <c:v>25</c:v>
                </c:pt>
                <c:pt idx="9">
                  <c:v>25</c:v>
                </c:pt>
                <c:pt idx="10">
                  <c:v>20</c:v>
                </c:pt>
                <c:pt idx="11">
                  <c:v>40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8587192"/>
        <c:axId val="378587584"/>
      </c:lineChart>
      <c:lineChart>
        <c:grouping val="standard"/>
        <c:varyColors val="0"/>
        <c:ser>
          <c:idx val="5"/>
          <c:order val="3"/>
          <c:tx>
            <c:strRef>
              <c:f>Plan3!$L$3</c:f>
              <c:strCache>
                <c:ptCount val="1"/>
                <c:pt idx="0">
                  <c:v>PLD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val>
            <c:numRef>
              <c:f>Plan3!$L$4:$L$15</c:f>
              <c:numCache>
                <c:formatCode>_-"R$"\ * #,##0_-;\-"R$"\ * #,##0_-;_-"R$"\ * "-"??_-;_-@_-</c:formatCode>
                <c:ptCount val="12"/>
                <c:pt idx="0">
                  <c:v>23.14</c:v>
                </c:pt>
                <c:pt idx="1">
                  <c:v>50.67</c:v>
                </c:pt>
                <c:pt idx="2">
                  <c:v>124.97</c:v>
                </c:pt>
                <c:pt idx="3">
                  <c:v>192.7</c:v>
                </c:pt>
                <c:pt idx="4">
                  <c:v>180.94</c:v>
                </c:pt>
                <c:pt idx="5">
                  <c:v>118.49</c:v>
                </c:pt>
                <c:pt idx="6">
                  <c:v>91.24</c:v>
                </c:pt>
                <c:pt idx="7">
                  <c:v>119.08</c:v>
                </c:pt>
                <c:pt idx="8">
                  <c:v>182.94</c:v>
                </c:pt>
                <c:pt idx="9">
                  <c:v>280.39</c:v>
                </c:pt>
                <c:pt idx="10">
                  <c:v>375.54</c:v>
                </c:pt>
                <c:pt idx="11">
                  <c:v>259.57</c:v>
                </c:pt>
              </c:numCache>
            </c:numRef>
          </c:val>
          <c:smooth val="0"/>
        </c:ser>
        <c:ser>
          <c:idx val="3"/>
          <c:order val="4"/>
          <c:tx>
            <c:strRef>
              <c:f>Plan3!$M$3</c:f>
              <c:strCache>
                <c:ptCount val="1"/>
                <c:pt idx="0">
                  <c:v>Exposição MCP - D1</c:v>
                </c:pt>
              </c:strCache>
            </c:strRef>
          </c:tx>
          <c:spPr>
            <a:ln w="28575" cap="rnd">
              <a:solidFill>
                <a:sysClr val="window" lastClr="FFFFFF">
                  <a:alpha val="0"/>
                </a:sysClr>
              </a:solidFill>
              <a:round/>
            </a:ln>
            <a:effectLst/>
          </c:spPr>
          <c:marker>
            <c:symbol val="none"/>
          </c:marker>
          <c:val>
            <c:numRef>
              <c:f>Plan3!$M$4:$M$16</c:f>
              <c:numCache>
                <c:formatCode>_-"R$"\ * #,##0_-;\-"R$"\ * #,##0_-;_-"R$"\ * "-"??_-;_-@_-</c:formatCode>
                <c:ptCount val="13"/>
                <c:pt idx="0">
                  <c:v>331.80082644628095</c:v>
                </c:pt>
                <c:pt idx="1">
                  <c:v>770.51900826446274</c:v>
                </c:pt>
                <c:pt idx="2">
                  <c:v>1642.167768595041</c:v>
                </c:pt>
                <c:pt idx="3">
                  <c:v>1851.3533057851237</c:v>
                </c:pt>
                <c:pt idx="4">
                  <c:v>-788.8086776859509</c:v>
                </c:pt>
                <c:pt idx="5">
                  <c:v>-2641.5435950413225</c:v>
                </c:pt>
                <c:pt idx="6">
                  <c:v>-1200.8239669421489</c:v>
                </c:pt>
                <c:pt idx="7">
                  <c:v>-1023.497520661157</c:v>
                </c:pt>
                <c:pt idx="8">
                  <c:v>-737.05165289256229</c:v>
                </c:pt>
                <c:pt idx="9">
                  <c:v>-550.35227272727275</c:v>
                </c:pt>
                <c:pt idx="10">
                  <c:v>-1288.0090909090914</c:v>
                </c:pt>
                <c:pt idx="11">
                  <c:v>1437.2884297520661</c:v>
                </c:pt>
                <c:pt idx="12">
                  <c:v>-2196.9574380165313</c:v>
                </c:pt>
              </c:numCache>
            </c:numRef>
          </c:val>
          <c:smooth val="0"/>
        </c:ser>
        <c:ser>
          <c:idx val="4"/>
          <c:order val="5"/>
          <c:tx>
            <c:strRef>
              <c:f>Plan3!$N$3</c:f>
              <c:strCache>
                <c:ptCount val="1"/>
                <c:pt idx="0">
                  <c:v>Exposição MCP - D2</c:v>
                </c:pt>
              </c:strCache>
            </c:strRef>
          </c:tx>
          <c:spPr>
            <a:ln w="28575" cap="rnd">
              <a:solidFill>
                <a:sysClr val="window" lastClr="FFFFFF">
                  <a:alpha val="0"/>
                </a:sysClr>
              </a:solidFill>
              <a:round/>
            </a:ln>
            <a:effectLst/>
          </c:spPr>
          <c:marker>
            <c:symbol val="none"/>
          </c:marker>
          <c:val>
            <c:numRef>
              <c:f>Plan3!$N$4:$N$16</c:f>
              <c:numCache>
                <c:formatCode>_-"R$"\ * #,##0_-;\-"R$"\ * #,##0_-;_-"R$"\ * "-"??_-;_-@_-</c:formatCode>
                <c:ptCount val="13"/>
                <c:pt idx="0">
                  <c:v>718.80165289256195</c:v>
                </c:pt>
                <c:pt idx="1">
                  <c:v>1062.8099173553719</c:v>
                </c:pt>
                <c:pt idx="2">
                  <c:v>1021.4876033057851</c:v>
                </c:pt>
                <c:pt idx="3">
                  <c:v>786.41528925619832</c:v>
                </c:pt>
                <c:pt idx="4">
                  <c:v>87.861570247933884</c:v>
                </c:pt>
                <c:pt idx="5">
                  <c:v>-45.402892561983478</c:v>
                </c:pt>
                <c:pt idx="6">
                  <c:v>-129.70041322314052</c:v>
                </c:pt>
                <c:pt idx="7">
                  <c:v>-168.59504132231407</c:v>
                </c:pt>
                <c:pt idx="8">
                  <c:v>-192.40702479338844</c:v>
                </c:pt>
                <c:pt idx="9">
                  <c:v>-179.49380165289259</c:v>
                </c:pt>
                <c:pt idx="10">
                  <c:v>-147.93388429752068</c:v>
                </c:pt>
                <c:pt idx="11">
                  <c:v>-13.223140495867796</c:v>
                </c:pt>
                <c:pt idx="12">
                  <c:v>2800.6198347107434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8588368"/>
        <c:axId val="378587976"/>
      </c:lineChart>
      <c:catAx>
        <c:axId val="378587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8587584"/>
        <c:crosses val="autoZero"/>
        <c:auto val="1"/>
        <c:lblAlgn val="ctr"/>
        <c:lblOffset val="100"/>
        <c:noMultiLvlLbl val="0"/>
      </c:catAx>
      <c:valAx>
        <c:axId val="378587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8587192"/>
        <c:crosses val="autoZero"/>
        <c:crossBetween val="between"/>
      </c:valAx>
      <c:valAx>
        <c:axId val="378587976"/>
        <c:scaling>
          <c:orientation val="minMax"/>
        </c:scaling>
        <c:delete val="0"/>
        <c:axPos val="r"/>
        <c:numFmt formatCode="_-&quot;R$&quot;\ * #,##0_-;\-&quot;R$&quot;\ * #,##0_-;_-&quot;R$&quot;\ * &quot;-&quot;??_-;_-@_-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8588368"/>
        <c:crosses val="max"/>
        <c:crossBetween val="between"/>
      </c:valAx>
      <c:catAx>
        <c:axId val="378588368"/>
        <c:scaling>
          <c:orientation val="minMax"/>
        </c:scaling>
        <c:delete val="1"/>
        <c:axPos val="b"/>
        <c:majorTickMark val="out"/>
        <c:minorTickMark val="none"/>
        <c:tickLblPos val="nextTo"/>
        <c:crossAx val="378587976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Plan3!$G$3</c:f>
              <c:strCache>
                <c:ptCount val="1"/>
                <c:pt idx="0">
                  <c:v>Sazo CCGF - D1</c:v>
                </c:pt>
              </c:strCache>
            </c:strRef>
          </c:tx>
          <c:spPr>
            <a:ln w="28575" cap="rnd">
              <a:solidFill>
                <a:schemeClr val="tx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Plan3!$G$4:$G$15</c:f>
              <c:numCache>
                <c:formatCode>_-* #,##0_-;\-* #,##0_-;_-* "-"??_-;_-@_-</c:formatCode>
                <c:ptCount val="12"/>
                <c:pt idx="0">
                  <c:v>20.66115702479339</c:v>
                </c:pt>
                <c:pt idx="1">
                  <c:v>24.793388429752067</c:v>
                </c:pt>
                <c:pt idx="2">
                  <c:v>26.859504132231407</c:v>
                </c:pt>
                <c:pt idx="3">
                  <c:v>27.892561983471076</c:v>
                </c:pt>
                <c:pt idx="4">
                  <c:v>26.859504132231407</c:v>
                </c:pt>
                <c:pt idx="5">
                  <c:v>24.793388429752067</c:v>
                </c:pt>
                <c:pt idx="6">
                  <c:v>20.66115702479339</c:v>
                </c:pt>
                <c:pt idx="7">
                  <c:v>18.595041322314049</c:v>
                </c:pt>
                <c:pt idx="8">
                  <c:v>16.528925619834713</c:v>
                </c:pt>
                <c:pt idx="9">
                  <c:v>14.462809917355372</c:v>
                </c:pt>
                <c:pt idx="10">
                  <c:v>13.429752066115704</c:v>
                </c:pt>
                <c:pt idx="11">
                  <c:v>14.462809917355372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Plan3!$H$3</c:f>
              <c:strCache>
                <c:ptCount val="1"/>
                <c:pt idx="0">
                  <c:v>Sazo CCGF - D2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Plan3!$H$4:$H$15</c:f>
              <c:numCache>
                <c:formatCode>_-* #,##0_-;\-* #,##0_-;_-* "-"??_-;_-@_-</c:formatCode>
                <c:ptCount val="12"/>
                <c:pt idx="0">
                  <c:v>14.462809917355372</c:v>
                </c:pt>
                <c:pt idx="1">
                  <c:v>13.429752066115704</c:v>
                </c:pt>
                <c:pt idx="2">
                  <c:v>14.462809917355372</c:v>
                </c:pt>
                <c:pt idx="3">
                  <c:v>16.528925619834713</c:v>
                </c:pt>
                <c:pt idx="4">
                  <c:v>18.595041322314049</c:v>
                </c:pt>
                <c:pt idx="5">
                  <c:v>20.66115702479339</c:v>
                </c:pt>
                <c:pt idx="6">
                  <c:v>24.793388429752067</c:v>
                </c:pt>
                <c:pt idx="7">
                  <c:v>26.859504132231407</c:v>
                </c:pt>
                <c:pt idx="8">
                  <c:v>27.892561983471076</c:v>
                </c:pt>
                <c:pt idx="9">
                  <c:v>26.859504132231407</c:v>
                </c:pt>
                <c:pt idx="10">
                  <c:v>24.793388429752067</c:v>
                </c:pt>
                <c:pt idx="11">
                  <c:v>20.66115702479339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Plan3!$I$3</c:f>
              <c:strCache>
                <c:ptCount val="1"/>
                <c:pt idx="0">
                  <c:v>Geração da Usina (CCGF)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Plan3!$B$4:$B$16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TOTAL</c:v>
                </c:pt>
              </c:strCache>
            </c:strRef>
          </c:cat>
          <c:val>
            <c:numRef>
              <c:f>Plan3!$I$4:$I$15</c:f>
              <c:numCache>
                <c:formatCode>General</c:formatCode>
                <c:ptCount val="12"/>
                <c:pt idx="0">
                  <c:v>70</c:v>
                </c:pt>
                <c:pt idx="1">
                  <c:v>80</c:v>
                </c:pt>
                <c:pt idx="2">
                  <c:v>80</c:v>
                </c:pt>
                <c:pt idx="3">
                  <c:v>75</c:v>
                </c:pt>
                <c:pt idx="4">
                  <c:v>45</c:v>
                </c:pt>
                <c:pt idx="5">
                  <c:v>5</c:v>
                </c:pt>
                <c:pt idx="6">
                  <c:v>15</c:v>
                </c:pt>
                <c:pt idx="7">
                  <c:v>20</c:v>
                </c:pt>
                <c:pt idx="8">
                  <c:v>25</c:v>
                </c:pt>
                <c:pt idx="9">
                  <c:v>25</c:v>
                </c:pt>
                <c:pt idx="10">
                  <c:v>20</c:v>
                </c:pt>
                <c:pt idx="11">
                  <c:v>40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9016928"/>
        <c:axId val="379017320"/>
      </c:lineChart>
      <c:lineChart>
        <c:grouping val="standard"/>
        <c:varyColors val="0"/>
        <c:ser>
          <c:idx val="5"/>
          <c:order val="3"/>
          <c:tx>
            <c:strRef>
              <c:f>Plan3!$L$3</c:f>
              <c:strCache>
                <c:ptCount val="1"/>
                <c:pt idx="0">
                  <c:v>PLD</c:v>
                </c:pt>
              </c:strCache>
            </c:strRef>
          </c:tx>
          <c:spPr>
            <a:ln w="28575" cap="rnd">
              <a:solidFill>
                <a:schemeClr val="bg1">
                  <a:alpha val="0"/>
                </a:schemeClr>
              </a:solidFill>
              <a:round/>
            </a:ln>
            <a:effectLst/>
          </c:spPr>
          <c:marker>
            <c:symbol val="none"/>
          </c:marker>
          <c:val>
            <c:numRef>
              <c:f>Plan3!$L$4:$L$15</c:f>
              <c:numCache>
                <c:formatCode>_-"R$"\ * #,##0_-;\-"R$"\ * #,##0_-;_-"R$"\ * "-"??_-;_-@_-</c:formatCode>
                <c:ptCount val="12"/>
                <c:pt idx="0">
                  <c:v>23.14</c:v>
                </c:pt>
                <c:pt idx="1">
                  <c:v>50.67</c:v>
                </c:pt>
                <c:pt idx="2">
                  <c:v>124.97</c:v>
                </c:pt>
                <c:pt idx="3">
                  <c:v>192.7</c:v>
                </c:pt>
                <c:pt idx="4">
                  <c:v>180.94</c:v>
                </c:pt>
                <c:pt idx="5">
                  <c:v>118.49</c:v>
                </c:pt>
                <c:pt idx="6">
                  <c:v>91.24</c:v>
                </c:pt>
                <c:pt idx="7">
                  <c:v>119.08</c:v>
                </c:pt>
                <c:pt idx="8">
                  <c:v>182.94</c:v>
                </c:pt>
                <c:pt idx="9">
                  <c:v>280.39</c:v>
                </c:pt>
                <c:pt idx="10">
                  <c:v>375.54</c:v>
                </c:pt>
                <c:pt idx="11">
                  <c:v>259.57</c:v>
                </c:pt>
              </c:numCache>
            </c:numRef>
          </c:val>
          <c:smooth val="0"/>
        </c:ser>
        <c:ser>
          <c:idx val="3"/>
          <c:order val="4"/>
          <c:tx>
            <c:strRef>
              <c:f>Plan3!$M$3</c:f>
              <c:strCache>
                <c:ptCount val="1"/>
                <c:pt idx="0">
                  <c:v>Exposição MCP - D1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val>
            <c:numRef>
              <c:f>Plan3!$P$4:$P$16</c:f>
              <c:numCache>
                <c:formatCode>_-"R$"\ * #,##0_-;\-"R$"\ * #,##0_-;_-"R$"\ * "-"??_-;_-@_-</c:formatCode>
                <c:ptCount val="13"/>
                <c:pt idx="0">
                  <c:v>403.51570247933881</c:v>
                </c:pt>
                <c:pt idx="1">
                  <c:v>1058.4167355371901</c:v>
                </c:pt>
                <c:pt idx="2">
                  <c:v>2416.77520661157</c:v>
                </c:pt>
                <c:pt idx="3">
                  <c:v>2946.2396694214867</c:v>
                </c:pt>
                <c:pt idx="4">
                  <c:v>-41.122727272727154</c:v>
                </c:pt>
                <c:pt idx="5">
                  <c:v>-2396.7295454545451</c:v>
                </c:pt>
                <c:pt idx="6">
                  <c:v>-1389.3363636363636</c:v>
                </c:pt>
                <c:pt idx="7">
                  <c:v>-1515.5636363636363</c:v>
                </c:pt>
                <c:pt idx="8">
                  <c:v>-1776.4834710743808</c:v>
                </c:pt>
                <c:pt idx="9">
                  <c:v>-2288.3068181818185</c:v>
                </c:pt>
                <c:pt idx="10">
                  <c:v>-3421.7590909090909</c:v>
                </c:pt>
                <c:pt idx="11">
                  <c:v>632.83595041322292</c:v>
                </c:pt>
                <c:pt idx="12">
                  <c:v>-5371.5183884297539</c:v>
                </c:pt>
              </c:numCache>
            </c:numRef>
          </c:val>
          <c:smooth val="0"/>
        </c:ser>
        <c:ser>
          <c:idx val="4"/>
          <c:order val="5"/>
          <c:tx>
            <c:strRef>
              <c:f>Plan3!$N$3</c:f>
              <c:strCache>
                <c:ptCount val="1"/>
                <c:pt idx="0">
                  <c:v>Exposição MCP - D2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val>
            <c:numRef>
              <c:f>Plan3!$Q$4:$Q$16</c:f>
              <c:numCache>
                <c:formatCode>_-"R$"\ * #,##0_-;\-"R$"\ * #,##0_-;_-"R$"\ * "-"??_-;_-@_-</c:formatCode>
                <c:ptCount val="13"/>
                <c:pt idx="0">
                  <c:v>403.51570247933881</c:v>
                </c:pt>
                <c:pt idx="1">
                  <c:v>1058.4167355371901</c:v>
                </c:pt>
                <c:pt idx="2">
                  <c:v>2416.77520661157</c:v>
                </c:pt>
                <c:pt idx="3">
                  <c:v>2946.2396694214867</c:v>
                </c:pt>
                <c:pt idx="4">
                  <c:v>-41.122727272727154</c:v>
                </c:pt>
                <c:pt idx="5">
                  <c:v>-2396.7295454545451</c:v>
                </c:pt>
                <c:pt idx="6">
                  <c:v>-1389.3363636363636</c:v>
                </c:pt>
                <c:pt idx="7">
                  <c:v>-1515.5636363636363</c:v>
                </c:pt>
                <c:pt idx="8">
                  <c:v>-1776.4834710743808</c:v>
                </c:pt>
                <c:pt idx="9">
                  <c:v>-2288.3068181818185</c:v>
                </c:pt>
                <c:pt idx="10">
                  <c:v>-3421.7590909090909</c:v>
                </c:pt>
                <c:pt idx="11">
                  <c:v>632.83595041322292</c:v>
                </c:pt>
                <c:pt idx="12">
                  <c:v>-5371.5183884297539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9018104"/>
        <c:axId val="379017712"/>
      </c:lineChart>
      <c:catAx>
        <c:axId val="37901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9017320"/>
        <c:crosses val="autoZero"/>
        <c:auto val="1"/>
        <c:lblAlgn val="ctr"/>
        <c:lblOffset val="100"/>
        <c:noMultiLvlLbl val="0"/>
      </c:catAx>
      <c:valAx>
        <c:axId val="379017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9016928"/>
        <c:crosses val="autoZero"/>
        <c:crossBetween val="between"/>
      </c:valAx>
      <c:valAx>
        <c:axId val="379017712"/>
        <c:scaling>
          <c:orientation val="minMax"/>
        </c:scaling>
        <c:delete val="0"/>
        <c:axPos val="r"/>
        <c:numFmt formatCode="_-&quot;R$&quot;\ * #,##0_-;\-&quot;R$&quot;\ * #,##0_-;_-&quot;R$&quot;\ * &quot;-&quot;??_-;_-@_-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9018104"/>
        <c:crosses val="max"/>
        <c:crossBetween val="between"/>
      </c:valAx>
      <c:catAx>
        <c:axId val="379018104"/>
        <c:scaling>
          <c:orientation val="minMax"/>
        </c:scaling>
        <c:delete val="1"/>
        <c:axPos val="b"/>
        <c:majorTickMark val="out"/>
        <c:minorTickMark val="none"/>
        <c:tickLblPos val="nextTo"/>
        <c:crossAx val="379017712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/>
      </a:pPr>
      <a:endParaRPr lang="pt-BR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t-BR" sz="1600" b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Atendimento</a:t>
            </a:r>
            <a:r>
              <a:rPr lang="pt-BR" sz="1600" b="0" baseline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da Inflexibilidade</a:t>
            </a:r>
            <a:endParaRPr lang="pt-BR" sz="1600" b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'gráficos novos'!$G$4</c:f>
              <c:strCache>
                <c:ptCount val="1"/>
                <c:pt idx="0">
                  <c:v>Geração inflexível no mês</c:v>
                </c:pt>
              </c:strCache>
            </c:strRef>
          </c:tx>
          <c:spPr>
            <a:solidFill>
              <a:schemeClr val="bg2">
                <a:alpha val="48000"/>
              </a:schemeClr>
            </a:solidFill>
            <a:ln w="9525" cap="flat" cmpd="sng" algn="ctr">
              <a:noFill/>
              <a:round/>
            </a:ln>
            <a:effectLst/>
            <a:sp3d contourW="9525">
              <a:contourClr>
                <a:schemeClr val="accent6">
                  <a:lumMod val="50000"/>
                </a:schemeClr>
              </a:contourClr>
            </a:sp3d>
          </c:spPr>
          <c:invertIfNegative val="0"/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novos'!$G$5:$G$16</c:f>
              <c:numCache>
                <c:formatCode>General</c:formatCode>
                <c:ptCount val="12"/>
                <c:pt idx="0">
                  <c:v>100</c:v>
                </c:pt>
                <c:pt idx="1">
                  <c:v>300</c:v>
                </c:pt>
                <c:pt idx="2">
                  <c:v>150</c:v>
                </c:pt>
                <c:pt idx="3">
                  <c:v>600</c:v>
                </c:pt>
                <c:pt idx="4">
                  <c:v>520</c:v>
                </c:pt>
                <c:pt idx="5">
                  <c:v>400</c:v>
                </c:pt>
                <c:pt idx="6">
                  <c:v>500</c:v>
                </c:pt>
                <c:pt idx="7">
                  <c:v>300</c:v>
                </c:pt>
                <c:pt idx="8">
                  <c:v>800</c:v>
                </c:pt>
                <c:pt idx="9">
                  <c:v>200</c:v>
                </c:pt>
                <c:pt idx="10">
                  <c:v>350</c:v>
                </c:pt>
                <c:pt idx="11">
                  <c:v>150</c:v>
                </c:pt>
              </c:numCache>
            </c:numRef>
          </c:val>
        </c:ser>
        <c:ser>
          <c:idx val="1"/>
          <c:order val="1"/>
          <c:tx>
            <c:strRef>
              <c:f>'gráficos novos'!$F$4</c:f>
              <c:strCache>
                <c:ptCount val="1"/>
                <c:pt idx="0">
                  <c:v>Geração inflexível total</c:v>
                </c:pt>
              </c:strCache>
            </c:strRef>
          </c:tx>
          <c:spPr>
            <a:solidFill>
              <a:schemeClr val="tx2">
                <a:lumMod val="50000"/>
                <a:alpha val="64000"/>
              </a:schemeClr>
            </a:solidFill>
            <a:ln w="9525" cap="flat" cmpd="sng" algn="ctr">
              <a:noFill/>
              <a:round/>
            </a:ln>
            <a:effectLst/>
            <a:sp3d contourW="9525">
              <a:contourClr>
                <a:schemeClr val="accent5">
                  <a:lumMod val="50000"/>
                </a:schemeClr>
              </a:contourClr>
            </a:sp3d>
          </c:spPr>
          <c:invertIfNegative val="0"/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novos'!$F$5:$F$16</c:f>
              <c:numCache>
                <c:formatCode>General</c:formatCode>
                <c:ptCount val="12"/>
                <c:pt idx="0">
                  <c:v>100</c:v>
                </c:pt>
                <c:pt idx="1">
                  <c:v>400</c:v>
                </c:pt>
                <c:pt idx="2">
                  <c:v>550</c:v>
                </c:pt>
                <c:pt idx="3">
                  <c:v>1150</c:v>
                </c:pt>
                <c:pt idx="4">
                  <c:v>1670</c:v>
                </c:pt>
                <c:pt idx="5">
                  <c:v>2070</c:v>
                </c:pt>
                <c:pt idx="6">
                  <c:v>2570</c:v>
                </c:pt>
                <c:pt idx="7">
                  <c:v>2870</c:v>
                </c:pt>
                <c:pt idx="8">
                  <c:v>3670</c:v>
                </c:pt>
                <c:pt idx="9">
                  <c:v>3870</c:v>
                </c:pt>
                <c:pt idx="10">
                  <c:v>4220</c:v>
                </c:pt>
                <c:pt idx="11">
                  <c:v>4370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axId val="41689808"/>
        <c:axId val="41690200"/>
        <c:extLst>
          <c:ext xmlns:c15="http://schemas.microsoft.com/office/drawing/2012/chart" uri="{02D57815-91ED-43cb-92C2-25804820EDAC}">
            <c15:filteredBarSeries>
              <c15:ser>
                <c:idx val="3"/>
                <c:order val="3"/>
                <c:tx>
                  <c:strRef>
                    <c:extLst>
                      <c:ext uri="{02D57815-91ED-43cb-92C2-25804820EDAC}">
                        <c15:formulaRef>
                          <c15:sqref>'gráficos novos'!$I$4</c15:sqref>
                        </c15:formulaRef>
                      </c:ext>
                    </c:extLst>
                    <c:strCache>
                      <c:ptCount val="1"/>
                      <c:pt idx="0">
                        <c:v>MCP</c:v>
                      </c:pt>
                    </c:strCache>
                  </c:strRef>
                </c:tx>
                <c:spPr>
                  <a:solidFill>
                    <a:schemeClr val="accent4">
                      <a:alpha val="85000"/>
                    </a:schemeClr>
                  </a:solidFill>
                  <a:ln w="9525" cap="flat" cmpd="sng" algn="ctr">
                    <a:solidFill>
                      <a:schemeClr val="accent4">
                        <a:lumMod val="75000"/>
                      </a:schemeClr>
                    </a:solidFill>
                    <a:round/>
                  </a:ln>
                  <a:effectLst/>
                </c:spPr>
                <c:invertIfNegative val="0"/>
                <c:val>
                  <c:numRef>
                    <c:extLst>
                      <c:ext uri="{02D57815-91ED-43cb-92C2-25804820EDAC}">
                        <c15:formulaRef>
                          <c15:sqref>'gráficos novos'!$I$5:$I$16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70</c:v>
                      </c:pt>
                      <c:pt idx="9">
                        <c:v>270</c:v>
                      </c:pt>
                      <c:pt idx="10">
                        <c:v>620</c:v>
                      </c:pt>
                      <c:pt idx="11">
                        <c:v>770</c:v>
                      </c:pt>
                    </c:numCache>
                  </c:numRef>
                </c:val>
              </c15:ser>
            </c15:filteredBarSeries>
          </c:ext>
        </c:extLst>
      </c:barChart>
      <c:lineChart>
        <c:grouping val="standard"/>
        <c:varyColors val="0"/>
        <c:ser>
          <c:idx val="0"/>
          <c:order val="2"/>
          <c:tx>
            <c:strRef>
              <c:f>'gráficos novos'!$E$4</c:f>
              <c:strCache>
                <c:ptCount val="1"/>
                <c:pt idx="0">
                  <c:v>Geração Inflexível Contratual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novos'!$E$5:$E$16</c:f>
              <c:numCache>
                <c:formatCode>General</c:formatCode>
                <c:ptCount val="12"/>
                <c:pt idx="0">
                  <c:v>3600</c:v>
                </c:pt>
                <c:pt idx="1">
                  <c:v>3600</c:v>
                </c:pt>
                <c:pt idx="2">
                  <c:v>3600</c:v>
                </c:pt>
                <c:pt idx="3">
                  <c:v>3600</c:v>
                </c:pt>
                <c:pt idx="4">
                  <c:v>3600</c:v>
                </c:pt>
                <c:pt idx="5">
                  <c:v>3600</c:v>
                </c:pt>
                <c:pt idx="6">
                  <c:v>3600</c:v>
                </c:pt>
                <c:pt idx="7">
                  <c:v>3600</c:v>
                </c:pt>
                <c:pt idx="8">
                  <c:v>3600</c:v>
                </c:pt>
                <c:pt idx="9">
                  <c:v>3600</c:v>
                </c:pt>
                <c:pt idx="10">
                  <c:v>3600</c:v>
                </c:pt>
                <c:pt idx="11">
                  <c:v>3600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89808"/>
        <c:axId val="41690200"/>
      </c:lineChart>
      <c:catAx>
        <c:axId val="41689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90200"/>
        <c:crosses val="autoZero"/>
        <c:auto val="1"/>
        <c:lblAlgn val="ctr"/>
        <c:lblOffset val="100"/>
        <c:noMultiLvlLbl val="0"/>
      </c:catAx>
      <c:valAx>
        <c:axId val="41690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r>
                  <a:rPr lang="pt-BR" sz="105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a:rPr>
                  <a:t>Energia (MWh)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5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89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effectLst>
                <a:glow rad="101600">
                  <a:schemeClr val="bg1">
                    <a:lumMod val="95000"/>
                    <a:alpha val="40000"/>
                  </a:schemeClr>
                </a:glow>
              </a:effectLst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/>
      </a:pPr>
      <a:endParaRPr lang="pt-BR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ln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600" b="0">
                <a:ln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Destinação da Inflexibilidade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ln>
                <a:solidFill>
                  <a:schemeClr val="tx1"/>
                </a:solidFill>
              </a:ln>
              <a:solidFill>
                <a:schemeClr val="tx2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stacked"/>
        <c:varyColors val="0"/>
        <c:ser>
          <c:idx val="4"/>
          <c:order val="3"/>
          <c:tx>
            <c:strRef>
              <c:f>'gráficos novos'!$J$4</c:f>
              <c:strCache>
                <c:ptCount val="1"/>
                <c:pt idx="0">
                  <c:v>Geração inflexível total</c:v>
                </c:pt>
              </c:strCache>
            </c:strRef>
          </c:tx>
          <c:spPr>
            <a:solidFill>
              <a:schemeClr val="tx2">
                <a:lumMod val="50000"/>
                <a:alpha val="64000"/>
              </a:schemeClr>
            </a:solidFill>
            <a:ln w="19050" cap="flat" cmpd="sng" algn="ctr">
              <a:noFill/>
              <a:round/>
            </a:ln>
            <a:effectLst/>
            <a:sp3d contourW="19050">
              <a:contourClr>
                <a:schemeClr val="accent5">
                  <a:lumMod val="75000"/>
                </a:schemeClr>
              </a:contourClr>
            </a:sp3d>
          </c:spPr>
          <c:invertIfNegative val="0"/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novos'!$J$5:$J$16</c:f>
              <c:numCache>
                <c:formatCode>General</c:formatCode>
                <c:ptCount val="12"/>
                <c:pt idx="0">
                  <c:v>100</c:v>
                </c:pt>
                <c:pt idx="1">
                  <c:v>400</c:v>
                </c:pt>
                <c:pt idx="2">
                  <c:v>550</c:v>
                </c:pt>
                <c:pt idx="3">
                  <c:v>1150</c:v>
                </c:pt>
                <c:pt idx="4">
                  <c:v>1670</c:v>
                </c:pt>
                <c:pt idx="5">
                  <c:v>2070</c:v>
                </c:pt>
                <c:pt idx="6">
                  <c:v>2570</c:v>
                </c:pt>
                <c:pt idx="7">
                  <c:v>2870</c:v>
                </c:pt>
                <c:pt idx="8">
                  <c:v>3600</c:v>
                </c:pt>
                <c:pt idx="9">
                  <c:v>3600</c:v>
                </c:pt>
                <c:pt idx="10">
                  <c:v>3600</c:v>
                </c:pt>
                <c:pt idx="11">
                  <c:v>3600</c:v>
                </c:pt>
              </c:numCache>
            </c:numRef>
          </c:val>
        </c:ser>
        <c:ser>
          <c:idx val="3"/>
          <c:order val="4"/>
          <c:tx>
            <c:strRef>
              <c:f>'gráficos novos'!$I$4</c:f>
              <c:strCache>
                <c:ptCount val="1"/>
                <c:pt idx="0">
                  <c:v>MCP</c:v>
                </c:pt>
              </c:strCache>
            </c:strRef>
          </c:tx>
          <c:spPr>
            <a:solidFill>
              <a:srgbClr val="FFFF00">
                <a:alpha val="76000"/>
              </a:srgbClr>
            </a:solidFill>
            <a:ln w="19050" cap="flat" cmpd="sng" algn="ctr">
              <a:solidFill>
                <a:schemeClr val="accent4">
                  <a:lumMod val="75000"/>
                </a:schemeClr>
              </a:solidFill>
              <a:round/>
            </a:ln>
            <a:effectLst/>
            <a:sp3d contourW="19050">
              <a:contourClr>
                <a:schemeClr val="accent4">
                  <a:lumMod val="75000"/>
                </a:schemeClr>
              </a:contourClr>
            </a:sp3d>
          </c:spPr>
          <c:invertIfNegative val="0"/>
          <c:dPt>
            <c:idx val="3"/>
            <c:invertIfNegative val="0"/>
            <c:bubble3D val="0"/>
          </c:dPt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novos'!$I$5:$I$16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70</c:v>
                </c:pt>
                <c:pt idx="9">
                  <c:v>270</c:v>
                </c:pt>
                <c:pt idx="10">
                  <c:v>620</c:v>
                </c:pt>
                <c:pt idx="11">
                  <c:v>770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100"/>
        <c:axId val="41690984"/>
        <c:axId val="41691376"/>
        <c:extLst>
          <c:ext xmlns:c15="http://schemas.microsoft.com/office/drawing/2012/chart" uri="{02D57815-91ED-43cb-92C2-25804820EDAC}">
            <c15:filteredBarSeries>
              <c15:ser>
                <c:idx val="2"/>
                <c:order val="0"/>
                <c:tx>
                  <c:strRef>
                    <c:extLst>
                      <c:ext uri="{02D57815-91ED-43cb-92C2-25804820EDAC}">
                        <c15:formulaRef>
                          <c15:sqref>'gráficos novos'!$G$4</c15:sqref>
                        </c15:formulaRef>
                      </c:ext>
                    </c:extLst>
                    <c:strCache>
                      <c:ptCount val="1"/>
                      <c:pt idx="0">
                        <c:v>Geração inflexível no mês</c:v>
                      </c:pt>
                    </c:strCache>
                  </c:strRef>
                </c:tx>
                <c:spPr>
                  <a:solidFill>
                    <a:schemeClr val="accent6">
                      <a:lumMod val="75000"/>
                      <a:alpha val="85000"/>
                    </a:schemeClr>
                  </a:solidFill>
                  <a:ln w="9525" cap="flat" cmpd="sng" algn="ctr">
                    <a:solidFill>
                      <a:schemeClr val="accent6">
                        <a:lumMod val="50000"/>
                      </a:schemeClr>
                    </a:solidFill>
                    <a:round/>
                  </a:ln>
                  <a:effectLst/>
                  <a:sp3d contourW="9525">
                    <a:contourClr>
                      <a:schemeClr val="accent6">
                        <a:lumMod val="50000"/>
                      </a:schemeClr>
                    </a:contourClr>
                  </a:sp3d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'gráficos novos'!$D$5:$D$16</c15:sqref>
                        </c15:formulaRef>
                      </c:ext>
                    </c:extLst>
                    <c:strCache>
                      <c:ptCount val="12"/>
                      <c:pt idx="0">
                        <c:v>jan</c:v>
                      </c:pt>
                      <c:pt idx="1">
                        <c:v>fev</c:v>
                      </c:pt>
                      <c:pt idx="2">
                        <c:v>mar</c:v>
                      </c:pt>
                      <c:pt idx="3">
                        <c:v>abr</c:v>
                      </c:pt>
                      <c:pt idx="4">
                        <c:v>mai</c:v>
                      </c:pt>
                      <c:pt idx="5">
                        <c:v>jun</c:v>
                      </c:pt>
                      <c:pt idx="6">
                        <c:v>jul</c:v>
                      </c:pt>
                      <c:pt idx="7">
                        <c:v>ago</c:v>
                      </c:pt>
                      <c:pt idx="8">
                        <c:v>set</c:v>
                      </c:pt>
                      <c:pt idx="9">
                        <c:v>out</c:v>
                      </c:pt>
                      <c:pt idx="10">
                        <c:v>nov</c:v>
                      </c:pt>
                      <c:pt idx="11">
                        <c:v>dez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'gráficos novos'!$G$5:$G$16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100</c:v>
                      </c:pt>
                      <c:pt idx="1">
                        <c:v>300</c:v>
                      </c:pt>
                      <c:pt idx="2">
                        <c:v>150</c:v>
                      </c:pt>
                      <c:pt idx="3">
                        <c:v>600</c:v>
                      </c:pt>
                      <c:pt idx="4">
                        <c:v>520</c:v>
                      </c:pt>
                      <c:pt idx="5">
                        <c:v>400</c:v>
                      </c:pt>
                      <c:pt idx="6">
                        <c:v>500</c:v>
                      </c:pt>
                      <c:pt idx="7">
                        <c:v>300</c:v>
                      </c:pt>
                      <c:pt idx="8">
                        <c:v>800</c:v>
                      </c:pt>
                      <c:pt idx="9">
                        <c:v>200</c:v>
                      </c:pt>
                      <c:pt idx="10">
                        <c:v>350</c:v>
                      </c:pt>
                      <c:pt idx="11">
                        <c:v>150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'gráficos novos'!$F$4</c15:sqref>
                        </c15:formulaRef>
                      </c:ext>
                    </c:extLst>
                    <c:strCache>
                      <c:ptCount val="1"/>
                      <c:pt idx="0">
                        <c:v>Geração inflexível total</c:v>
                      </c:pt>
                    </c:strCache>
                  </c:strRef>
                </c:tx>
                <c:spPr>
                  <a:solidFill>
                    <a:schemeClr val="accent1">
                      <a:lumMod val="75000"/>
                      <a:alpha val="85000"/>
                    </a:schemeClr>
                  </a:solidFill>
                  <a:ln w="9525" cap="flat" cmpd="sng" algn="ctr">
                    <a:solidFill>
                      <a:schemeClr val="accent5">
                        <a:lumMod val="50000"/>
                      </a:schemeClr>
                    </a:solidFill>
                    <a:round/>
                  </a:ln>
                  <a:effectLst/>
                  <a:sp3d contourW="9525">
                    <a:contourClr>
                      <a:schemeClr val="accent5">
                        <a:lumMod val="50000"/>
                      </a:schemeClr>
                    </a:contourClr>
                  </a:sp3d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'gráficos novos'!$D$5:$D$16</c15:sqref>
                        </c15:formulaRef>
                      </c:ext>
                    </c:extLst>
                    <c:strCache>
                      <c:ptCount val="12"/>
                      <c:pt idx="0">
                        <c:v>jan</c:v>
                      </c:pt>
                      <c:pt idx="1">
                        <c:v>fev</c:v>
                      </c:pt>
                      <c:pt idx="2">
                        <c:v>mar</c:v>
                      </c:pt>
                      <c:pt idx="3">
                        <c:v>abr</c:v>
                      </c:pt>
                      <c:pt idx="4">
                        <c:v>mai</c:v>
                      </c:pt>
                      <c:pt idx="5">
                        <c:v>jun</c:v>
                      </c:pt>
                      <c:pt idx="6">
                        <c:v>jul</c:v>
                      </c:pt>
                      <c:pt idx="7">
                        <c:v>ago</c:v>
                      </c:pt>
                      <c:pt idx="8">
                        <c:v>set</c:v>
                      </c:pt>
                      <c:pt idx="9">
                        <c:v>out</c:v>
                      </c:pt>
                      <c:pt idx="10">
                        <c:v>nov</c:v>
                      </c:pt>
                      <c:pt idx="11">
                        <c:v>dez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'gráficos novos'!$F$5:$F$16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100</c:v>
                      </c:pt>
                      <c:pt idx="1">
                        <c:v>400</c:v>
                      </c:pt>
                      <c:pt idx="2">
                        <c:v>550</c:v>
                      </c:pt>
                      <c:pt idx="3">
                        <c:v>1150</c:v>
                      </c:pt>
                      <c:pt idx="4">
                        <c:v>1670</c:v>
                      </c:pt>
                      <c:pt idx="5">
                        <c:v>2070</c:v>
                      </c:pt>
                      <c:pt idx="6">
                        <c:v>2570</c:v>
                      </c:pt>
                      <c:pt idx="7">
                        <c:v>2870</c:v>
                      </c:pt>
                      <c:pt idx="8">
                        <c:v>3670</c:v>
                      </c:pt>
                      <c:pt idx="9">
                        <c:v>3870</c:v>
                      </c:pt>
                      <c:pt idx="10">
                        <c:v>4220</c:v>
                      </c:pt>
                      <c:pt idx="11">
                        <c:v>4370</c:v>
                      </c:pt>
                    </c:numCache>
                  </c:numRef>
                </c:val>
              </c15:ser>
            </c15:filteredBarSeries>
          </c:ext>
        </c:extLst>
      </c:barChart>
      <c:lineChart>
        <c:grouping val="standard"/>
        <c:varyColors val="0"/>
        <c:ser>
          <c:idx val="0"/>
          <c:order val="2"/>
          <c:tx>
            <c:strRef>
              <c:f>'gráficos novos'!$E$4</c:f>
              <c:strCache>
                <c:ptCount val="1"/>
                <c:pt idx="0">
                  <c:v>Geração Inflexível Contratual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'gráficos novos'!$D$5:$D$16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'gráficos novos'!$E$5:$E$16</c:f>
              <c:numCache>
                <c:formatCode>General</c:formatCode>
                <c:ptCount val="12"/>
                <c:pt idx="0">
                  <c:v>3600</c:v>
                </c:pt>
                <c:pt idx="1">
                  <c:v>3600</c:v>
                </c:pt>
                <c:pt idx="2">
                  <c:v>3600</c:v>
                </c:pt>
                <c:pt idx="3">
                  <c:v>3600</c:v>
                </c:pt>
                <c:pt idx="4">
                  <c:v>3600</c:v>
                </c:pt>
                <c:pt idx="5">
                  <c:v>3600</c:v>
                </c:pt>
                <c:pt idx="6">
                  <c:v>3600</c:v>
                </c:pt>
                <c:pt idx="7">
                  <c:v>3600</c:v>
                </c:pt>
                <c:pt idx="8">
                  <c:v>3600</c:v>
                </c:pt>
                <c:pt idx="9">
                  <c:v>3600</c:v>
                </c:pt>
                <c:pt idx="10">
                  <c:v>3600</c:v>
                </c:pt>
                <c:pt idx="11">
                  <c:v>3600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90984"/>
        <c:axId val="41691376"/>
      </c:lineChart>
      <c:dateAx>
        <c:axId val="41690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91376"/>
        <c:crosses val="autoZero"/>
        <c:auto val="0"/>
        <c:lblOffset val="100"/>
        <c:baseTimeUnit val="months"/>
      </c:dateAx>
      <c:valAx>
        <c:axId val="41691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r>
                  <a:rPr lang="pt-BR" sz="105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a:rPr>
                  <a:t>Energia (MWh)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5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90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/>
      </a:pPr>
      <a:endParaRPr lang="pt-BR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1"/>
          <c:order val="0"/>
          <c:tx>
            <c:strRef>
              <c:f>Plan1!$F$23</c:f>
              <c:strCache>
                <c:ptCount val="1"/>
                <c:pt idx="0">
                  <c:v>DOMP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7777777777777779E-3"/>
                  <c:y val="0.296296296296296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Plan1!$E$22</c:f>
              <c:strCache>
                <c:ptCount val="1"/>
                <c:pt idx="0">
                  <c:v>m</c:v>
                </c:pt>
              </c:strCache>
            </c:strRef>
          </c:cat>
          <c:val>
            <c:numRef>
              <c:f>Plan1!$F$24</c:f>
              <c:numCache>
                <c:formatCode>General</c:formatCode>
                <c:ptCount val="1"/>
                <c:pt idx="0">
                  <c:v>1000</c:v>
                </c:pt>
              </c:numCache>
            </c:numRef>
          </c:val>
        </c:ser>
        <c:ser>
          <c:idx val="0"/>
          <c:order val="1"/>
          <c:tx>
            <c:strRef>
              <c:f>Plan1!$E$23</c:f>
              <c:strCache>
                <c:ptCount val="1"/>
                <c:pt idx="0">
                  <c:v>Geração Verificada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6666666666666566E-2"/>
                  <c:y val="1.851851851851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Plan1!$E$22</c:f>
              <c:strCache>
                <c:ptCount val="1"/>
                <c:pt idx="0">
                  <c:v>m</c:v>
                </c:pt>
              </c:strCache>
            </c:strRef>
          </c:cat>
          <c:val>
            <c:numRef>
              <c:f>Plan1!$E$24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2"/>
          <c:order val="2"/>
          <c:tx>
            <c:strRef>
              <c:f>Plan1!$G$23</c:f>
              <c:strCache>
                <c:ptCount val="1"/>
                <c:pt idx="0">
                  <c:v>CONTRATO REGULADO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7777777777778798E-3"/>
                  <c:y val="0.217592592592592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Plan1!$G$24</c:f>
              <c:numCache>
                <c:formatCode>General</c:formatCode>
                <c:ptCount val="1"/>
                <c:pt idx="0">
                  <c:v>700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1692160"/>
        <c:axId val="41692552"/>
        <c:axId val="0"/>
      </c:bar3DChart>
      <c:catAx>
        <c:axId val="4169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92552"/>
        <c:crosses val="autoZero"/>
        <c:auto val="1"/>
        <c:lblAlgn val="ctr"/>
        <c:lblOffset val="100"/>
        <c:noMultiLvlLbl val="0"/>
      </c:catAx>
      <c:valAx>
        <c:axId val="416925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169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1"/>
          <c:order val="0"/>
          <c:tx>
            <c:strRef>
              <c:f>Plan1!$F$23</c:f>
              <c:strCache>
                <c:ptCount val="1"/>
                <c:pt idx="0">
                  <c:v>DOMP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7777777777777779E-3"/>
                  <c:y val="0.296296296296296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Plan1!$E$22</c:f>
              <c:strCache>
                <c:ptCount val="1"/>
                <c:pt idx="0">
                  <c:v>m</c:v>
                </c:pt>
              </c:strCache>
            </c:strRef>
          </c:cat>
          <c:val>
            <c:numRef>
              <c:f>Plan1!$F$24</c:f>
              <c:numCache>
                <c:formatCode>General</c:formatCode>
                <c:ptCount val="1"/>
                <c:pt idx="0">
                  <c:v>1000</c:v>
                </c:pt>
              </c:numCache>
            </c:numRef>
          </c:val>
        </c:ser>
        <c:ser>
          <c:idx val="0"/>
          <c:order val="1"/>
          <c:tx>
            <c:strRef>
              <c:f>Plan1!$E$23</c:f>
              <c:strCache>
                <c:ptCount val="1"/>
                <c:pt idx="0">
                  <c:v>Geração Verificada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6666666666666566E-2"/>
                  <c:y val="1.851851851851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Plan1!$E$22</c:f>
              <c:strCache>
                <c:ptCount val="1"/>
                <c:pt idx="0">
                  <c:v>m</c:v>
                </c:pt>
              </c:strCache>
            </c:strRef>
          </c:cat>
          <c:val>
            <c:numRef>
              <c:f>Plan1!$E$24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2"/>
          <c:order val="2"/>
          <c:tx>
            <c:strRef>
              <c:f>Plan1!$G$23</c:f>
              <c:strCache>
                <c:ptCount val="1"/>
                <c:pt idx="0">
                  <c:v>CONTRATO REGULADO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7777777777778798E-3"/>
                  <c:y val="0.217592592592592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Plan1!$G$24</c:f>
              <c:numCache>
                <c:formatCode>General</c:formatCode>
                <c:ptCount val="1"/>
                <c:pt idx="0">
                  <c:v>700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1693336"/>
        <c:axId val="41693728"/>
        <c:axId val="0"/>
      </c:bar3DChart>
      <c:catAx>
        <c:axId val="41693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693728"/>
        <c:crosses val="autoZero"/>
        <c:auto val="1"/>
        <c:lblAlgn val="ctr"/>
        <c:lblOffset val="100"/>
        <c:noMultiLvlLbl val="0"/>
      </c:catAx>
      <c:valAx>
        <c:axId val="416937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1693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1914260717410323E-2"/>
          <c:y val="4.571813939924177E-2"/>
          <c:w val="0.87753018372703417"/>
          <c:h val="0.846882473024205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Plan1!$F$1</c:f>
              <c:strCache>
                <c:ptCount val="1"/>
                <c:pt idx="0">
                  <c:v>Geração Verificada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Plan1!$E$2:$E$13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Plan1!$F$2:$F$13</c:f>
              <c:numCache>
                <c:formatCode>General</c:formatCode>
                <c:ptCount val="12"/>
                <c:pt idx="0">
                  <c:v>1000</c:v>
                </c:pt>
                <c:pt idx="1">
                  <c:v>700</c:v>
                </c:pt>
                <c:pt idx="2">
                  <c:v>800</c:v>
                </c:pt>
                <c:pt idx="3">
                  <c:v>1200</c:v>
                </c:pt>
                <c:pt idx="4">
                  <c:v>950</c:v>
                </c:pt>
                <c:pt idx="5">
                  <c:v>1000</c:v>
                </c:pt>
                <c:pt idx="6">
                  <c:v>950</c:v>
                </c:pt>
                <c:pt idx="7">
                  <c:v>800</c:v>
                </c:pt>
                <c:pt idx="8">
                  <c:v>1200</c:v>
                </c:pt>
                <c:pt idx="9">
                  <c:v>800</c:v>
                </c:pt>
                <c:pt idx="10">
                  <c:v>700</c:v>
                </c:pt>
                <c:pt idx="11">
                  <c:v>1000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"/>
        <c:overlap val="-40"/>
        <c:axId val="412685192"/>
        <c:axId val="412685584"/>
      </c:barChart>
      <c:lineChart>
        <c:grouping val="standard"/>
        <c:varyColors val="0"/>
        <c:ser>
          <c:idx val="1"/>
          <c:order val="1"/>
          <c:tx>
            <c:strRef>
              <c:f>Plan1!$G$1</c:f>
              <c:strCache>
                <c:ptCount val="1"/>
                <c:pt idx="0">
                  <c:v>GF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Plan1!$E$2:$E$13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Plan1!$G$2:$G$13</c:f>
              <c:numCache>
                <c:formatCode>General</c:formatCode>
                <c:ptCount val="12"/>
                <c:pt idx="0">
                  <c:v>700</c:v>
                </c:pt>
                <c:pt idx="1">
                  <c:v>700</c:v>
                </c:pt>
                <c:pt idx="2">
                  <c:v>700</c:v>
                </c:pt>
                <c:pt idx="3">
                  <c:v>700</c:v>
                </c:pt>
                <c:pt idx="4">
                  <c:v>700</c:v>
                </c:pt>
                <c:pt idx="5">
                  <c:v>700</c:v>
                </c:pt>
                <c:pt idx="6">
                  <c:v>700</c:v>
                </c:pt>
                <c:pt idx="7">
                  <c:v>700</c:v>
                </c:pt>
                <c:pt idx="8">
                  <c:v>700</c:v>
                </c:pt>
                <c:pt idx="9">
                  <c:v>700</c:v>
                </c:pt>
                <c:pt idx="10">
                  <c:v>700</c:v>
                </c:pt>
                <c:pt idx="11">
                  <c:v>700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2685192"/>
        <c:axId val="412685584"/>
      </c:lineChart>
      <c:catAx>
        <c:axId val="412685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2685584"/>
        <c:crosses val="autoZero"/>
        <c:auto val="1"/>
        <c:lblAlgn val="ctr"/>
        <c:lblOffset val="100"/>
        <c:noMultiLvlLbl val="0"/>
      </c:catAx>
      <c:valAx>
        <c:axId val="412685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2685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1320778652668424"/>
          <c:y val="4.1666666666666664E-2"/>
          <c:w val="0.42358442694663173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1914260717410323E-2"/>
          <c:y val="4.571813939924177E-2"/>
          <c:w val="0.87753018372703417"/>
          <c:h val="0.846882473024205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Plan1!$F$1</c:f>
              <c:strCache>
                <c:ptCount val="1"/>
                <c:pt idx="0">
                  <c:v>Geração Verificada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Plan1!$E$2:$E$13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Plan1!$F$2:$F$13</c:f>
              <c:numCache>
                <c:formatCode>General</c:formatCode>
                <c:ptCount val="12"/>
                <c:pt idx="0">
                  <c:v>1000</c:v>
                </c:pt>
                <c:pt idx="1">
                  <c:v>700</c:v>
                </c:pt>
                <c:pt idx="2">
                  <c:v>800</c:v>
                </c:pt>
                <c:pt idx="3">
                  <c:v>1200</c:v>
                </c:pt>
                <c:pt idx="4">
                  <c:v>950</c:v>
                </c:pt>
                <c:pt idx="5">
                  <c:v>1000</c:v>
                </c:pt>
                <c:pt idx="6">
                  <c:v>950</c:v>
                </c:pt>
                <c:pt idx="7">
                  <c:v>800</c:v>
                </c:pt>
                <c:pt idx="8">
                  <c:v>1200</c:v>
                </c:pt>
                <c:pt idx="9">
                  <c:v>800</c:v>
                </c:pt>
                <c:pt idx="10">
                  <c:v>700</c:v>
                </c:pt>
                <c:pt idx="11">
                  <c:v>1000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"/>
        <c:overlap val="-40"/>
        <c:axId val="412686368"/>
        <c:axId val="412686760"/>
      </c:barChart>
      <c:lineChart>
        <c:grouping val="standard"/>
        <c:varyColors val="0"/>
        <c:ser>
          <c:idx val="1"/>
          <c:order val="1"/>
          <c:tx>
            <c:strRef>
              <c:f>Plan1!$G$1</c:f>
              <c:strCache>
                <c:ptCount val="1"/>
                <c:pt idx="0">
                  <c:v>GF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Plan1!$E$2:$E$13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Plan1!$G$2:$G$13</c:f>
              <c:numCache>
                <c:formatCode>General</c:formatCode>
                <c:ptCount val="12"/>
                <c:pt idx="0">
                  <c:v>1200</c:v>
                </c:pt>
                <c:pt idx="1">
                  <c:v>1200</c:v>
                </c:pt>
                <c:pt idx="2">
                  <c:v>1200</c:v>
                </c:pt>
                <c:pt idx="3">
                  <c:v>1200</c:v>
                </c:pt>
                <c:pt idx="4">
                  <c:v>1200</c:v>
                </c:pt>
                <c:pt idx="5">
                  <c:v>1200</c:v>
                </c:pt>
                <c:pt idx="6">
                  <c:v>1200</c:v>
                </c:pt>
                <c:pt idx="7">
                  <c:v>1200</c:v>
                </c:pt>
                <c:pt idx="8">
                  <c:v>1200</c:v>
                </c:pt>
                <c:pt idx="9">
                  <c:v>1200</c:v>
                </c:pt>
                <c:pt idx="10">
                  <c:v>1200</c:v>
                </c:pt>
                <c:pt idx="11">
                  <c:v>1200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2686368"/>
        <c:axId val="412686760"/>
      </c:lineChart>
      <c:catAx>
        <c:axId val="41268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2686760"/>
        <c:crosses val="autoZero"/>
        <c:auto val="1"/>
        <c:lblAlgn val="ctr"/>
        <c:lblOffset val="100"/>
        <c:noMultiLvlLbl val="0"/>
      </c:catAx>
      <c:valAx>
        <c:axId val="412686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2686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1320778652668424"/>
          <c:y val="4.1666666666666664E-2"/>
          <c:w val="0.42358442694663173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0.20899</cdr:x>
      <cdr:y>0.75772</cdr:y>
    </cdr:from>
    <cdr:to>
      <cdr:x>0.61748</cdr:x>
      <cdr:y>0.83931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76680" y="3518432"/>
          <a:ext cx="3472593" cy="37887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0.8281</cdr:x>
      <cdr:y>0.42696</cdr:y>
    </cdr:from>
    <cdr:to>
      <cdr:x>0.87852</cdr:x>
      <cdr:y>0.50388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7039750" y="1982545"/>
          <a:ext cx="428627" cy="3571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pt-BR" sz="1800" b="1" dirty="0" smtClean="0"/>
            <a:t>20</a:t>
          </a:r>
          <a:endParaRPr lang="pt-BR" sz="1400" b="1" dirty="0" smtClean="0"/>
        </a:p>
        <a:p xmlns:a="http://schemas.openxmlformats.org/drawingml/2006/main">
          <a:endParaRPr lang="pt-BR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absSizeAnchor xmlns:cdr="http://schemas.openxmlformats.org/drawingml/2006/chartDrawing">
    <cdr:from>
      <cdr:x>0.20894</cdr:x>
      <cdr:y>0.75772</cdr:y>
    </cdr:from>
    <cdr:ext cx="3473013" cy="378872"/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76264" y="3518432"/>
          <a:ext cx="3473013" cy="378872"/>
        </a:xfrm>
        <a:prstGeom xmlns:a="http://schemas.openxmlformats.org/drawingml/2006/main" prst="rect">
          <a:avLst/>
        </a:prstGeom>
      </cdr:spPr>
    </cdr:pic>
  </cdr:abs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0.20899</cdr:x>
      <cdr:y>0.75772</cdr:y>
    </cdr:from>
    <cdr:to>
      <cdr:x>0.61748</cdr:x>
      <cdr:y>0.83931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76680" y="3518432"/>
          <a:ext cx="3472593" cy="378872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0.20899</cdr:x>
      <cdr:y>0.75772</cdr:y>
    </cdr:from>
    <cdr:to>
      <cdr:x>0.61748</cdr:x>
      <cdr:y>0.83931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76680" y="3518432"/>
          <a:ext cx="3472593" cy="378872"/>
        </a:xfrm>
        <a:prstGeom xmlns:a="http://schemas.openxmlformats.org/drawingml/2006/main" prst="rect">
          <a:avLst/>
        </a:prstGeom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0.21336</cdr:x>
      <cdr:y>0.76923</cdr:y>
    </cdr:from>
    <cdr:to>
      <cdr:x>0.62185</cdr:x>
      <cdr:y>0.85082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13830" y="3571878"/>
          <a:ext cx="3472593" cy="378872"/>
        </a:xfrm>
        <a:prstGeom xmlns:a="http://schemas.openxmlformats.org/drawingml/2006/main" prst="rect">
          <a:avLst/>
        </a:prstGeom>
      </cdr:spPr>
    </cdr:pic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0.21391</cdr:x>
      <cdr:y>0.75385</cdr:y>
    </cdr:from>
    <cdr:to>
      <cdr:x>0.62185</cdr:x>
      <cdr:y>0.83532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18489" y="3500462"/>
          <a:ext cx="3467934" cy="378280"/>
        </a:xfrm>
        <a:prstGeom xmlns:a="http://schemas.openxmlformats.org/drawingml/2006/main" prst="rect">
          <a:avLst/>
        </a:prstGeom>
      </cdr:spPr>
    </cdr:pic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0.07749</cdr:x>
      <cdr:y>0.77329</cdr:y>
    </cdr:from>
    <cdr:to>
      <cdr:x>0.70775</cdr:x>
      <cdr:y>0.85488</cdr:y>
    </cdr:to>
    <cdr:pic>
      <cdr:nvPicPr>
        <cdr:cNvPr id="2" name="Picture 2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658749" y="3590710"/>
          <a:ext cx="5357911" cy="378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  <a:effectLst xmlns:a="http://schemas.openxmlformats.org/drawingml/2006/main"/>
      </cdr:spPr>
    </cdr:pic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0.08061</cdr:x>
      <cdr:y>0.77329</cdr:y>
    </cdr:from>
    <cdr:to>
      <cdr:x>0.71087</cdr:x>
      <cdr:y>0.85488</cdr:y>
    </cdr:to>
    <cdr:pic>
      <cdr:nvPicPr>
        <cdr:cNvPr id="2" name="Picture 2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685310" y="3590710"/>
          <a:ext cx="5357911" cy="378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  <a:effectLst xmlns:a="http://schemas.openxmlformats.org/drawingml/2006/main"/>
      </cdr:spPr>
    </cdr:pic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0.21268</cdr:x>
      <cdr:y>0.78462</cdr:y>
    </cdr:from>
    <cdr:to>
      <cdr:x>0.62185</cdr:x>
      <cdr:y>0.86633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08058" y="3643340"/>
          <a:ext cx="3478365" cy="379417"/>
        </a:xfrm>
        <a:prstGeom xmlns:a="http://schemas.openxmlformats.org/drawingml/2006/main" prst="rect">
          <a:avLst/>
        </a:prstGeom>
      </cdr:spPr>
    </cdr:pic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0.21268</cdr:x>
      <cdr:y>0.78462</cdr:y>
    </cdr:from>
    <cdr:to>
      <cdr:x>0.62185</cdr:x>
      <cdr:y>0.86633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08049" y="3643340"/>
          <a:ext cx="3478374" cy="379418"/>
        </a:xfrm>
        <a:prstGeom xmlns:a="http://schemas.openxmlformats.org/drawingml/2006/main" prst="rect">
          <a:avLst/>
        </a:prstGeom>
      </cdr:spPr>
    </cdr:pic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0.21268</cdr:x>
      <cdr:y>0.78462</cdr:y>
    </cdr:from>
    <cdr:to>
      <cdr:x>0.62185</cdr:x>
      <cdr:y>0.86633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08058" y="3643340"/>
          <a:ext cx="3478365" cy="379417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F3A647-86D4-4483-A2B2-899429319265}" type="datetimeFigureOut">
              <a:rPr lang="pt-BR"/>
              <a:pPr>
                <a:defRPr/>
              </a:pPr>
              <a:t>18/12/2013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8872C65-1039-4595-AAB6-A5DA3BE114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32058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CDB893-5807-4A21-B753-EE6C68B8E39B}" type="datetimeFigureOut">
              <a:rPr lang="pt-BR"/>
              <a:pPr>
                <a:defRPr/>
              </a:pPr>
              <a:t>18/12/2013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B25D808-141F-448A-A338-F514D27F9E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9663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517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595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391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0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788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477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9111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694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388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473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83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8159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8192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6365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567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28407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574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7528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91212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46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9988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52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7602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53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49273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54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040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55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7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56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61563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68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8110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70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8461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100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88354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101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6882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25D808-141F-448A-A338-F514D27F9EE3}" type="slidenum">
              <a:rPr lang="pt-BR" smtClean="0"/>
              <a:pPr>
                <a:defRPr/>
              </a:pPr>
              <a:t>107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56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 descr="back_capa_v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7" descr="logo_fundo_azul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500688"/>
            <a:ext cx="9112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4357686" y="2928934"/>
            <a:ext cx="4357718" cy="1000132"/>
          </a:xfrm>
        </p:spPr>
        <p:txBody>
          <a:bodyPr>
            <a:normAutofit/>
          </a:bodyPr>
          <a:lstStyle>
            <a:lvl1pPr algn="ctr"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27" name="Espaço Reservado para Texto 26"/>
          <p:cNvSpPr>
            <a:spLocks noGrp="1"/>
          </p:cNvSpPr>
          <p:nvPr>
            <p:ph type="body" sz="quarter" idx="10"/>
          </p:nvPr>
        </p:nvSpPr>
        <p:spPr>
          <a:xfrm>
            <a:off x="4357688" y="4000500"/>
            <a:ext cx="4357687" cy="857250"/>
          </a:xfrm>
        </p:spPr>
        <p:txBody>
          <a:bodyPr>
            <a:normAutofit/>
          </a:bodyPr>
          <a:lstStyle>
            <a:lvl1pPr algn="ctr">
              <a:buFontTx/>
              <a:buNone/>
              <a:defRPr sz="2000">
                <a:solidFill>
                  <a:srgbClr val="00B0F0"/>
                </a:solidFill>
              </a:defRPr>
            </a:lvl1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792827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7" descr="logo_bco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0" y="214313"/>
            <a:ext cx="32385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900113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481138" y="6356350"/>
            <a:ext cx="6591300" cy="365125"/>
          </a:xfrm>
        </p:spPr>
        <p:txBody>
          <a:bodyPr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215313" y="6356350"/>
            <a:ext cx="471487" cy="365125"/>
          </a:xfrm>
        </p:spPr>
        <p:txBody>
          <a:bodyPr/>
          <a:lstStyle>
            <a:lvl1pPr>
              <a:defRPr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fld id="{06E4395C-BE28-4F7A-8FDE-1824FA5D49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911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6" descr="back_capa_v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73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 descr="back_capa_v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8861" y="4000504"/>
            <a:ext cx="6065852" cy="1768471"/>
          </a:xfrm>
        </p:spPr>
        <p:txBody>
          <a:bodyPr anchor="t"/>
          <a:lstStyle>
            <a:lvl1pPr algn="l">
              <a:defRPr sz="3000" b="0" cap="all">
                <a:solidFill>
                  <a:schemeClr val="bg1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428859" y="2906713"/>
            <a:ext cx="6065853" cy="1093791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B0F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68A13E7-A2ED-4158-B6AA-BAEBF82CE1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813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9F96-AD92-4779-BD33-AB9AFAB65EE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52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8296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8296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6E10C-CE5D-413B-A845-434FC9077B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34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17CBF-A57F-490D-8269-EE3DC02763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633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6641B-370E-4CB2-9168-84A6646F92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655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071546"/>
            <a:ext cx="3008313" cy="642942"/>
          </a:xfrm>
        </p:spPr>
        <p:txBody>
          <a:bodyPr anchor="b"/>
          <a:lstStyle>
            <a:lvl1pPr algn="l">
              <a:defRPr sz="2000" b="0">
                <a:solidFill>
                  <a:srgbClr val="08296C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1071546"/>
            <a:ext cx="5111750" cy="5054617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857364"/>
            <a:ext cx="3008313" cy="42687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79614-5760-4C3A-9BCA-889DB82971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326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73AE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1285859"/>
            <a:ext cx="5486400" cy="344171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660FD-6EF1-448E-AA96-B12D5ED39B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211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 descr="back_mio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Documents and Settings\psampaio\Desktop\CCEE\LOGOS\CCEE\logo_b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214313"/>
            <a:ext cx="392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04165-F942-48A7-9FC7-6635BAE7C1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30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254EB0F-2573-4823-850E-1F4052FC62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79" r:id="rId8"/>
    <p:sldLayoutId id="2147483787" r:id="rId9"/>
    <p:sldLayoutId id="2147483788" r:id="rId10"/>
    <p:sldLayoutId id="214748378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Plan.xlsx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4357688" y="2928938"/>
            <a:ext cx="4357687" cy="1000125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Regras Versão Janeiro de 2014</a:t>
            </a:r>
          </a:p>
        </p:txBody>
      </p:sp>
      <p:sp>
        <p:nvSpPr>
          <p:cNvPr id="14339" name="Espaço Reservado para Texto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Apresentação da proposta de alteração das regras de comercialização versão janeiro de 2014 – AP 124/13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1</a:t>
            </a:r>
            <a:r>
              <a:rPr lang="pt-BR" dirty="0">
                <a:solidFill>
                  <a:schemeClr val="tx1"/>
                </a:solidFill>
              </a:rPr>
              <a:t>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3</a:t>
            </a:r>
            <a:r>
              <a:rPr lang="pt-BR" dirty="0">
                <a:solidFill>
                  <a:schemeClr val="tx1"/>
                </a:solidFill>
              </a:rPr>
              <a:t>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</a:t>
            </a:r>
            <a:r>
              <a:rPr lang="pt-BR" dirty="0">
                <a:solidFill>
                  <a:schemeClr val="tx1"/>
                </a:solidFill>
              </a:rPr>
              <a:t>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Demais 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9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07504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5" y="5547910"/>
            <a:ext cx="857929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1556792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132856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2708920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284984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3861048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437112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013176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107505" y="6096719"/>
            <a:ext cx="8568951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68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3</a:t>
            </a:r>
            <a:r>
              <a:rPr lang="pt-BR" dirty="0">
                <a:solidFill>
                  <a:schemeClr val="tx1"/>
                </a:solidFill>
              </a:rPr>
              <a:t>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</a:t>
            </a:r>
            <a:r>
              <a:rPr lang="pt-BR" dirty="0">
                <a:solidFill>
                  <a:schemeClr val="tx1"/>
                </a:solidFill>
              </a:rPr>
              <a:t>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33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00811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Motivador :</a:t>
            </a:r>
            <a:endParaRPr lang="pt-BR" sz="2400" b="1" dirty="0" smtClean="0"/>
          </a:p>
          <a:p>
            <a:r>
              <a:rPr lang="pt-BR" sz="2400" dirty="0" smtClean="0"/>
              <a:t>REN  584/2013 – 29/10/2013</a:t>
            </a:r>
          </a:p>
          <a:p>
            <a:endParaRPr lang="pt-BR" sz="2400" b="1" dirty="0" smtClean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3033452"/>
            <a:ext cx="8809658" cy="221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Alteração:</a:t>
            </a:r>
            <a:endParaRPr lang="pt-BR" sz="2400" b="1" dirty="0"/>
          </a:p>
          <a:p>
            <a:pPr lvl="1"/>
            <a:r>
              <a:rPr lang="pt-BR" sz="2400" b="1" u="sng" dirty="0" smtClean="0"/>
              <a:t>Dois </a:t>
            </a:r>
            <a:r>
              <a:rPr lang="pt-BR" sz="2400" b="1" u="sng" dirty="0"/>
              <a:t>tipos</a:t>
            </a:r>
            <a:r>
              <a:rPr lang="pt-BR" sz="2400" dirty="0"/>
              <a:t> de sazonalização de garantia física:</a:t>
            </a:r>
          </a:p>
          <a:p>
            <a:pPr lvl="2"/>
            <a:r>
              <a:rPr lang="pt-BR" sz="2400" dirty="0" smtClean="0">
                <a:solidFill>
                  <a:schemeClr val="accent1"/>
                </a:solidFill>
              </a:rPr>
              <a:t>Para fins </a:t>
            </a:r>
            <a:r>
              <a:rPr lang="pt-BR" sz="2400" dirty="0">
                <a:solidFill>
                  <a:schemeClr val="accent1"/>
                </a:solidFill>
              </a:rPr>
              <a:t>alocação de energia do </a:t>
            </a:r>
            <a:r>
              <a:rPr lang="pt-BR" sz="2400" b="1" u="sng" dirty="0">
                <a:solidFill>
                  <a:schemeClr val="accent1"/>
                </a:solidFill>
              </a:rPr>
              <a:t>MRE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Para fins recurso 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de </a:t>
            </a:r>
            <a:r>
              <a:rPr lang="pt-BR" sz="2400" b="1" u="sng" dirty="0">
                <a:solidFill>
                  <a:schemeClr val="bg2">
                    <a:lumMod val="75000"/>
                  </a:schemeClr>
                </a:solidFill>
              </a:rPr>
              <a:t>lastro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 para venda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4914230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dirty="0" smtClean="0"/>
              <a:t>Usinas que </a:t>
            </a:r>
            <a:r>
              <a:rPr lang="pt-BR" sz="2400" b="1" u="sng" dirty="0" smtClean="0"/>
              <a:t>não podem</a:t>
            </a:r>
            <a:r>
              <a:rPr lang="pt-BR" sz="2400" b="1" dirty="0" smtClean="0"/>
              <a:t> </a:t>
            </a:r>
            <a:r>
              <a:rPr lang="pt-BR" sz="2400" dirty="0" smtClean="0"/>
              <a:t>sazonalizar garantia física livremente:</a:t>
            </a:r>
            <a:endParaRPr lang="pt-BR" sz="2400" dirty="0"/>
          </a:p>
          <a:p>
            <a:pPr lvl="2"/>
            <a:r>
              <a:rPr lang="pt-BR" sz="2400" dirty="0" smtClean="0">
                <a:solidFill>
                  <a:schemeClr val="accent1"/>
                </a:solidFill>
              </a:rPr>
              <a:t>Para fins do MRE: seguem </a:t>
            </a:r>
            <a:r>
              <a:rPr lang="pt-BR" sz="2400" b="1" u="sng" dirty="0" smtClean="0">
                <a:solidFill>
                  <a:schemeClr val="accent1"/>
                </a:solidFill>
              </a:rPr>
              <a:t>perfil de sazonalização</a:t>
            </a:r>
            <a:r>
              <a:rPr lang="pt-BR" sz="2400" dirty="0" smtClean="0">
                <a:solidFill>
                  <a:schemeClr val="accent1"/>
                </a:solidFill>
              </a:rPr>
              <a:t> dos agentes que sazonalizaram a garantia física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Para fins de lastro: </a:t>
            </a:r>
            <a:r>
              <a:rPr lang="pt-BR" sz="2400" b="1" u="sng" dirty="0" smtClean="0">
                <a:solidFill>
                  <a:schemeClr val="bg2">
                    <a:lumMod val="75000"/>
                  </a:schemeClr>
                </a:solidFill>
              </a:rPr>
              <a:t>flat</a:t>
            </a:r>
            <a:endParaRPr lang="pt-BR" sz="2400" b="1" u="sng" dirty="0">
              <a:solidFill>
                <a:schemeClr val="bg2">
                  <a:lumMod val="75000"/>
                </a:schemeClr>
              </a:solidFill>
            </a:endParaRPr>
          </a:p>
          <a:p>
            <a:pPr lvl="2"/>
            <a:endParaRPr lang="pt-BR" sz="2400" dirty="0"/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 bwMode="auto">
          <a:xfrm>
            <a:off x="334342" y="2002526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Agentes Impactados:</a:t>
            </a:r>
          </a:p>
          <a:p>
            <a:r>
              <a:rPr lang="pt-BR" sz="2400" dirty="0" smtClean="0"/>
              <a:t>Agentes de </a:t>
            </a:r>
            <a:r>
              <a:rPr lang="pt-BR" sz="2400" dirty="0"/>
              <a:t>g</a:t>
            </a:r>
            <a:r>
              <a:rPr lang="pt-BR" sz="2400" dirty="0" smtClean="0"/>
              <a:t>eração que participam do MRE</a:t>
            </a:r>
          </a:p>
          <a:p>
            <a:endParaRPr lang="pt-BR" sz="2400" b="1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97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bo 7"/>
          <p:cNvSpPr/>
          <p:nvPr/>
        </p:nvSpPr>
        <p:spPr>
          <a:xfrm>
            <a:off x="107504" y="4810475"/>
            <a:ext cx="3888432" cy="723759"/>
          </a:xfrm>
          <a:prstGeom prst="cube">
            <a:avLst>
              <a:gd name="adj" fmla="val 92948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35000">
                <a:srgbClr val="FFC000"/>
              </a:gs>
              <a:gs pos="100000">
                <a:schemeClr val="bg2">
                  <a:lumMod val="20000"/>
                  <a:lumOff val="80000"/>
                </a:schemeClr>
              </a:gs>
            </a:gsLst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prstClr val="black"/>
              </a:solidFill>
            </a:endParaRPr>
          </a:p>
        </p:txBody>
      </p:sp>
      <p:sp>
        <p:nvSpPr>
          <p:cNvPr id="9" name="Cilindro 8"/>
          <p:cNvSpPr/>
          <p:nvPr/>
        </p:nvSpPr>
        <p:spPr>
          <a:xfrm>
            <a:off x="2627784" y="3913482"/>
            <a:ext cx="662021" cy="1396529"/>
          </a:xfrm>
          <a:prstGeom prst="can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prstClr val="white"/>
              </a:solidFill>
            </a:endParaRPr>
          </a:p>
        </p:txBody>
      </p:sp>
      <p:sp>
        <p:nvSpPr>
          <p:cNvPr id="10" name="Cilindro 9"/>
          <p:cNvSpPr/>
          <p:nvPr/>
        </p:nvSpPr>
        <p:spPr>
          <a:xfrm>
            <a:off x="905016" y="3284980"/>
            <a:ext cx="642648" cy="2025031"/>
          </a:xfrm>
          <a:prstGeom prst="can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sp>
        <p:nvSpPr>
          <p:cNvPr id="14" name="Cilindro 13"/>
          <p:cNvSpPr/>
          <p:nvPr/>
        </p:nvSpPr>
        <p:spPr>
          <a:xfrm>
            <a:off x="2627785" y="3283312"/>
            <a:ext cx="654716" cy="800831"/>
          </a:xfrm>
          <a:prstGeom prst="can">
            <a:avLst/>
          </a:prstGeom>
          <a:solidFill>
            <a:srgbClr val="0073AE"/>
          </a:solidFill>
          <a:ln>
            <a:solidFill>
              <a:srgbClr val="0000FF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prstClr val="white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-97584" y="3543050"/>
            <a:ext cx="10291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1"/>
                </a:solidFill>
              </a:rPr>
              <a:t>Garantia Física para fins do </a:t>
            </a:r>
            <a:r>
              <a:rPr lang="pt-BR" sz="1400" b="1" u="sng" dirty="0" smtClean="0">
                <a:solidFill>
                  <a:schemeClr val="accent1"/>
                </a:solidFill>
              </a:rPr>
              <a:t>MRE</a:t>
            </a:r>
            <a:endParaRPr lang="pt-BR" sz="1400" b="1" u="sng" dirty="0">
              <a:solidFill>
                <a:schemeClr val="accent1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3388341" y="3575997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Alocações do MRE</a:t>
            </a:r>
            <a:endParaRPr lang="pt-BR" sz="1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3504135" y="4239192"/>
            <a:ext cx="923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3">
                    <a:lumMod val="75000"/>
                  </a:schemeClr>
                </a:solidFill>
              </a:rPr>
              <a:t>Geração</a:t>
            </a:r>
            <a:endParaRPr lang="pt-BR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323527" y="1700808"/>
            <a:ext cx="3672409" cy="64213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Efeitos da Sazonalização no MRE</a:t>
            </a:r>
          </a:p>
        </p:txBody>
      </p:sp>
      <p:sp>
        <p:nvSpPr>
          <p:cNvPr id="19" name="Rectangle 9"/>
          <p:cNvSpPr txBox="1">
            <a:spLocks noChangeArrowheads="1"/>
          </p:cNvSpPr>
          <p:nvPr/>
        </p:nvSpPr>
        <p:spPr>
          <a:xfrm>
            <a:off x="627258" y="5614955"/>
            <a:ext cx="2848923" cy="83838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algn="ctr">
              <a:buNone/>
              <a:defRPr/>
            </a:pPr>
            <a:r>
              <a:rPr lang="pt-BR" sz="2000" b="1" i="1" dirty="0">
                <a:solidFill>
                  <a:schemeClr val="accent2">
                    <a:lumMod val="75000"/>
                  </a:schemeClr>
                </a:solidFill>
              </a:rPr>
              <a:t>Exposição ao MCP</a:t>
            </a:r>
          </a:p>
        </p:txBody>
      </p:sp>
      <p:sp>
        <p:nvSpPr>
          <p:cNvPr id="20" name="Cilindro 19"/>
          <p:cNvSpPr/>
          <p:nvPr/>
        </p:nvSpPr>
        <p:spPr>
          <a:xfrm>
            <a:off x="2627784" y="2901335"/>
            <a:ext cx="639492" cy="520295"/>
          </a:xfrm>
          <a:prstGeom prst="can">
            <a:avLst/>
          </a:prstGeom>
          <a:solidFill>
            <a:schemeClr val="accent6">
              <a:alpha val="3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prstClr val="white"/>
              </a:solidFill>
            </a:endParaRPr>
          </a:p>
        </p:txBody>
      </p:sp>
      <p:sp>
        <p:nvSpPr>
          <p:cNvPr id="21" name="Cubo 20"/>
          <p:cNvSpPr/>
          <p:nvPr/>
        </p:nvSpPr>
        <p:spPr>
          <a:xfrm>
            <a:off x="4919729" y="4810475"/>
            <a:ext cx="3031822" cy="723759"/>
          </a:xfrm>
          <a:prstGeom prst="cube">
            <a:avLst>
              <a:gd name="adj" fmla="val 92948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35000">
                <a:srgbClr val="FFC000"/>
              </a:gs>
              <a:gs pos="100000">
                <a:schemeClr val="bg2">
                  <a:lumMod val="20000"/>
                  <a:lumOff val="80000"/>
                </a:schemeClr>
              </a:gs>
            </a:gsLst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prstClr val="black"/>
              </a:solidFill>
            </a:endParaRPr>
          </a:p>
        </p:txBody>
      </p:sp>
      <p:sp>
        <p:nvSpPr>
          <p:cNvPr id="22" name="Cilindro 21"/>
          <p:cNvSpPr/>
          <p:nvPr/>
        </p:nvSpPr>
        <p:spPr>
          <a:xfrm>
            <a:off x="5620692" y="3834659"/>
            <a:ext cx="628304" cy="1475352"/>
          </a:xfrm>
          <a:prstGeom prst="can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7213631" y="4143308"/>
            <a:ext cx="1032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5">
                    <a:lumMod val="75000"/>
                  </a:schemeClr>
                </a:solidFill>
              </a:rPr>
              <a:t>Contratos de Venda</a:t>
            </a:r>
            <a:endParaRPr lang="pt-BR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5011704" y="1700808"/>
            <a:ext cx="3520735" cy="6406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Efeitos da Sazonalização para fins de lastro</a:t>
            </a:r>
          </a:p>
        </p:txBody>
      </p:sp>
      <p:sp>
        <p:nvSpPr>
          <p:cNvPr id="28" name="Rectangle 9"/>
          <p:cNvSpPr txBox="1">
            <a:spLocks noChangeArrowheads="1"/>
          </p:cNvSpPr>
          <p:nvPr/>
        </p:nvSpPr>
        <p:spPr>
          <a:xfrm>
            <a:off x="4838878" y="5589240"/>
            <a:ext cx="2848923" cy="107741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algn="ctr">
              <a:buNone/>
              <a:defRPr/>
            </a:pPr>
            <a:r>
              <a:rPr lang="pt-BR" sz="2000" b="1" i="1" dirty="0">
                <a:solidFill>
                  <a:schemeClr val="bg2">
                    <a:lumMod val="50000"/>
                  </a:schemeClr>
                </a:solidFill>
              </a:rPr>
              <a:t>Exposição de Lastro de Energia</a:t>
            </a:r>
          </a:p>
          <a:p>
            <a:pPr marL="57150" indent="0" algn="ctr">
              <a:buNone/>
              <a:defRPr/>
            </a:pPr>
            <a:r>
              <a:rPr lang="pt-BR" sz="2000" b="1" i="1" dirty="0">
                <a:solidFill>
                  <a:schemeClr val="bg2">
                    <a:lumMod val="50000"/>
                  </a:schemeClr>
                </a:solidFill>
              </a:rPr>
              <a:t>(∑ últimos 12 meses)</a:t>
            </a:r>
          </a:p>
        </p:txBody>
      </p:sp>
      <p:grpSp>
        <p:nvGrpSpPr>
          <p:cNvPr id="29" name="Grupo 28"/>
          <p:cNvGrpSpPr/>
          <p:nvPr/>
        </p:nvGrpSpPr>
        <p:grpSpPr>
          <a:xfrm>
            <a:off x="3282500" y="2636411"/>
            <a:ext cx="1394410" cy="736474"/>
            <a:chOff x="2745542" y="1700808"/>
            <a:chExt cx="1394410" cy="736474"/>
          </a:xfrm>
        </p:grpSpPr>
        <p:sp>
          <p:nvSpPr>
            <p:cNvPr id="30" name="Rectangle 9"/>
            <p:cNvSpPr txBox="1">
              <a:spLocks noChangeArrowheads="1"/>
            </p:cNvSpPr>
            <p:nvPr/>
          </p:nvSpPr>
          <p:spPr>
            <a:xfrm>
              <a:off x="2975293" y="1700808"/>
              <a:ext cx="1164659" cy="73647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57150" indent="0" algn="ctr">
                <a:buNone/>
                <a:defRPr/>
              </a:pPr>
              <a:r>
                <a:rPr lang="pt-BR" sz="1400" b="1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Exposição Financeira</a:t>
              </a:r>
            </a:p>
            <a:p>
              <a:pPr marL="57150" indent="0" algn="ctr">
                <a:buNone/>
                <a:defRPr/>
              </a:pPr>
              <a:r>
                <a:rPr lang="pt-BR" sz="1400" b="1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(MCP)</a:t>
              </a:r>
            </a:p>
          </p:txBody>
        </p:sp>
        <p:cxnSp>
          <p:nvCxnSpPr>
            <p:cNvPr id="31" name="Conector em curva 30"/>
            <p:cNvCxnSpPr/>
            <p:nvPr/>
          </p:nvCxnSpPr>
          <p:spPr>
            <a:xfrm rot="5400000" flipH="1" flipV="1">
              <a:off x="2722925" y="1932770"/>
              <a:ext cx="333976" cy="288741"/>
            </a:xfrm>
            <a:prstGeom prst="curvedConnector3">
              <a:avLst>
                <a:gd name="adj1" fmla="val 102151"/>
              </a:avLst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9"/>
          <p:cNvSpPr txBox="1">
            <a:spLocks noChangeArrowheads="1"/>
          </p:cNvSpPr>
          <p:nvPr/>
        </p:nvSpPr>
        <p:spPr>
          <a:xfrm>
            <a:off x="7812360" y="2883021"/>
            <a:ext cx="1331640" cy="73647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algn="ctr">
              <a:buNone/>
              <a:defRPr/>
            </a:pPr>
            <a:r>
              <a:rPr lang="pt-BR" sz="1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Insuficiência de Lastro</a:t>
            </a:r>
          </a:p>
          <a:p>
            <a:pPr marL="57150" indent="0" algn="ctr">
              <a:buNone/>
              <a:defRPr/>
            </a:pPr>
            <a:r>
              <a:rPr lang="pt-BR" sz="1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(Penalidade</a:t>
            </a:r>
            <a:r>
              <a:rPr lang="pt-BR" sz="12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3" name="Cilindro 32"/>
          <p:cNvSpPr/>
          <p:nvPr/>
        </p:nvSpPr>
        <p:spPr>
          <a:xfrm>
            <a:off x="1769112" y="2883021"/>
            <a:ext cx="671822" cy="2434066"/>
          </a:xfrm>
          <a:prstGeom prst="ca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1629670" y="2432011"/>
            <a:ext cx="923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5">
                    <a:lumMod val="75000"/>
                  </a:schemeClr>
                </a:solidFill>
              </a:rPr>
              <a:t>Contratos de Venda</a:t>
            </a:r>
            <a:endParaRPr lang="pt-BR" sz="1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Cilindro 34"/>
          <p:cNvSpPr/>
          <p:nvPr/>
        </p:nvSpPr>
        <p:spPr>
          <a:xfrm>
            <a:off x="6628256" y="2893676"/>
            <a:ext cx="603216" cy="2416335"/>
          </a:xfrm>
          <a:prstGeom prst="ca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sz="135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36" name="Conector reto 35"/>
          <p:cNvCxnSpPr/>
          <p:nvPr/>
        </p:nvCxnSpPr>
        <p:spPr>
          <a:xfrm>
            <a:off x="5419220" y="3876263"/>
            <a:ext cx="2304256" cy="10276"/>
          </a:xfrm>
          <a:prstGeom prst="line">
            <a:avLst/>
          </a:prstGeom>
          <a:ln w="31750">
            <a:solidFill>
              <a:srgbClr val="FF0000">
                <a:alpha val="80000"/>
              </a:srgbClr>
            </a:solidFill>
            <a:prstDash val="sys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Conector reto 36"/>
          <p:cNvCxnSpPr/>
          <p:nvPr/>
        </p:nvCxnSpPr>
        <p:spPr>
          <a:xfrm>
            <a:off x="5425822" y="2942052"/>
            <a:ext cx="2304256" cy="10276"/>
          </a:xfrm>
          <a:prstGeom prst="line">
            <a:avLst/>
          </a:prstGeom>
          <a:ln w="31750">
            <a:solidFill>
              <a:srgbClr val="FF0000">
                <a:alpha val="80000"/>
              </a:srgbClr>
            </a:solidFill>
            <a:prstDash val="sys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8" name="Chave direita 37"/>
          <p:cNvSpPr/>
          <p:nvPr/>
        </p:nvSpPr>
        <p:spPr>
          <a:xfrm>
            <a:off x="7758780" y="2952328"/>
            <a:ext cx="114972" cy="923935"/>
          </a:xfrm>
          <a:prstGeom prst="rightBrace">
            <a:avLst/>
          </a:prstGeom>
          <a:ln w="15875">
            <a:solidFill>
              <a:srgbClr val="FF0000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CaixaDeTexto 38"/>
          <p:cNvSpPr txBox="1"/>
          <p:nvPr/>
        </p:nvSpPr>
        <p:spPr>
          <a:xfrm>
            <a:off x="107504" y="980728"/>
            <a:ext cx="8565009" cy="707886"/>
          </a:xfrm>
          <a:prstGeom prst="rect">
            <a:avLst/>
          </a:prstGeom>
        </p:spPr>
        <p:txBody>
          <a:bodyPr vert="horz" wrap="square" lIns="182880" tIns="45720" rIns="182880" bIns="45720" rtlCol="0">
            <a:spAutoFit/>
          </a:bodyPr>
          <a:lstStyle>
            <a:defPPr>
              <a:defRPr lang="pt-BR"/>
            </a:defPPr>
            <a:lvl1pPr algn="just">
              <a:buClr>
                <a:srgbClr val="FFC000"/>
              </a:buClr>
              <a:buSzPct val="80000"/>
              <a:defRPr i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pt-BR" sz="2000" dirty="0" smtClean="0">
                <a:solidFill>
                  <a:schemeClr val="bg1">
                    <a:lumMod val="50000"/>
                  </a:schemeClr>
                </a:solidFill>
              </a:rPr>
              <a:t>Comparativo entre os efeitos da garantia física utilizada para fins de MRE e de lastro de energia:</a:t>
            </a:r>
            <a:endParaRPr lang="pt-BR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0" name="Conector reto 39"/>
          <p:cNvCxnSpPr/>
          <p:nvPr/>
        </p:nvCxnSpPr>
        <p:spPr>
          <a:xfrm>
            <a:off x="755575" y="3356253"/>
            <a:ext cx="2815667" cy="10276"/>
          </a:xfrm>
          <a:prstGeom prst="line">
            <a:avLst/>
          </a:prstGeom>
          <a:ln w="31750">
            <a:solidFill>
              <a:srgbClr val="FF0000">
                <a:alpha val="80000"/>
              </a:srgbClr>
            </a:solidFill>
            <a:prstDash val="sys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1" name="CaixaDeTexto 40"/>
          <p:cNvSpPr txBox="1"/>
          <p:nvPr/>
        </p:nvSpPr>
        <p:spPr>
          <a:xfrm>
            <a:off x="4540469" y="3928143"/>
            <a:ext cx="10291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>
                    <a:lumMod val="50000"/>
                  </a:schemeClr>
                </a:solidFill>
              </a:rPr>
              <a:t>Garantia Física para fins do </a:t>
            </a:r>
            <a:r>
              <a:rPr lang="pt-BR" sz="1400" b="1" u="sng" dirty="0">
                <a:solidFill>
                  <a:schemeClr val="bg1">
                    <a:lumMod val="50000"/>
                  </a:schemeClr>
                </a:solidFill>
              </a:rPr>
              <a:t>L</a:t>
            </a:r>
            <a:r>
              <a:rPr lang="pt-BR" sz="1400" b="1" u="sng" dirty="0" smtClean="0">
                <a:solidFill>
                  <a:schemeClr val="bg1">
                    <a:lumMod val="50000"/>
                  </a:schemeClr>
                </a:solidFill>
              </a:rPr>
              <a:t>astro</a:t>
            </a:r>
            <a:endParaRPr lang="pt-BR" sz="1400" b="1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 animBg="1"/>
      <p:bldP spid="15" grpId="0"/>
      <p:bldP spid="16" grpId="0"/>
      <p:bldP spid="17" grpId="0"/>
      <p:bldP spid="18" grpId="0" animBg="1"/>
      <p:bldP spid="19" grpId="0"/>
      <p:bldP spid="20" grpId="0" animBg="1"/>
      <p:bldP spid="21" grpId="0" animBg="1"/>
      <p:bldP spid="22" grpId="0" animBg="1"/>
      <p:bldP spid="26" grpId="0"/>
      <p:bldP spid="27" grpId="0" animBg="1"/>
      <p:bldP spid="28" grpId="0"/>
      <p:bldP spid="32" grpId="0"/>
      <p:bldP spid="33" grpId="0" animBg="1"/>
      <p:bldP spid="34" grpId="0"/>
      <p:bldP spid="35" grpId="0" animBg="1"/>
      <p:bldP spid="38" grpId="0" animBg="1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 bwMode="auto">
          <a:xfrm>
            <a:off x="334342" y="1124744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Os agentes de </a:t>
            </a:r>
            <a:r>
              <a:rPr lang="pt-BR" sz="2400" dirty="0" smtClean="0"/>
              <a:t>geração </a:t>
            </a:r>
            <a:r>
              <a:rPr lang="pt-BR" sz="2400" b="1" u="sng" dirty="0" smtClean="0"/>
              <a:t>que podem</a:t>
            </a:r>
            <a:r>
              <a:rPr lang="pt-BR" sz="2400" dirty="0" smtClean="0"/>
              <a:t> sazonalizar Garantia Física </a:t>
            </a:r>
            <a:r>
              <a:rPr lang="pt-BR" sz="2400" dirty="0"/>
              <a:t>poderão efetuar </a:t>
            </a:r>
            <a:r>
              <a:rPr lang="pt-BR" sz="2400" b="1" u="sng" dirty="0"/>
              <a:t>separadamente</a:t>
            </a:r>
            <a:r>
              <a:rPr lang="pt-BR" sz="2400" dirty="0"/>
              <a:t> a sazonalização da garantia física para fins de </a:t>
            </a:r>
            <a:r>
              <a:rPr lang="pt-BR" sz="2400" b="1" u="sng" dirty="0"/>
              <a:t>lastro</a:t>
            </a:r>
            <a:r>
              <a:rPr lang="pt-BR" sz="2400" dirty="0"/>
              <a:t> e para fins de alocação no </a:t>
            </a:r>
            <a:r>
              <a:rPr lang="pt-BR" sz="2400" b="1" u="sng" dirty="0"/>
              <a:t>MRE</a:t>
            </a:r>
            <a:endParaRPr lang="pt-BR" sz="2400" b="1" u="sng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21572" y="5592674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pt-BR" sz="2400" dirty="0"/>
              <a:t> demais usinas que assim optarem ou que não se manifestarem </a:t>
            </a:r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 bwMode="auto">
          <a:xfrm>
            <a:off x="321572" y="2962665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b="1" u="sng" dirty="0" smtClean="0">
                <a:solidFill>
                  <a:schemeClr val="accent1"/>
                </a:solidFill>
              </a:rPr>
              <a:t>Para </a:t>
            </a:r>
            <a:r>
              <a:rPr lang="pt-BR" sz="2400" b="1" u="sng" dirty="0">
                <a:solidFill>
                  <a:schemeClr val="accent1"/>
                </a:solidFill>
              </a:rPr>
              <a:t>fins do MRE</a:t>
            </a:r>
            <a:r>
              <a:rPr lang="pt-BR" sz="2400" dirty="0">
                <a:solidFill>
                  <a:schemeClr val="accent1"/>
                </a:solidFill>
              </a:rPr>
              <a:t>: seguem </a:t>
            </a:r>
            <a:r>
              <a:rPr lang="pt-BR" sz="2400" b="1" u="sng" dirty="0">
                <a:solidFill>
                  <a:schemeClr val="accent1"/>
                </a:solidFill>
              </a:rPr>
              <a:t>perfil de sazonalização</a:t>
            </a:r>
            <a:r>
              <a:rPr lang="pt-BR" sz="2400" dirty="0">
                <a:solidFill>
                  <a:schemeClr val="accent1"/>
                </a:solidFill>
              </a:rPr>
              <a:t> dos agentes que sazonalizaram a garantia </a:t>
            </a:r>
            <a:r>
              <a:rPr lang="pt-BR" sz="2400" dirty="0" smtClean="0">
                <a:solidFill>
                  <a:schemeClr val="accent1"/>
                </a:solidFill>
              </a:rPr>
              <a:t>física:</a:t>
            </a:r>
          </a:p>
          <a:p>
            <a:pPr lvl="2"/>
            <a:r>
              <a:rPr lang="pt-BR" sz="2400" dirty="0">
                <a:solidFill>
                  <a:schemeClr val="accent1"/>
                </a:solidFill>
              </a:rPr>
              <a:t>Itaipu;</a:t>
            </a:r>
          </a:p>
          <a:p>
            <a:pPr lvl="2"/>
            <a:r>
              <a:rPr lang="pt-BR" sz="2400" dirty="0" smtClean="0">
                <a:solidFill>
                  <a:schemeClr val="accent1"/>
                </a:solidFill>
              </a:rPr>
              <a:t>usinas </a:t>
            </a:r>
            <a:r>
              <a:rPr lang="pt-BR" sz="2400" dirty="0">
                <a:solidFill>
                  <a:schemeClr val="accent1"/>
                </a:solidFill>
              </a:rPr>
              <a:t>cotistas de que trata a Lei 12.783/2013;</a:t>
            </a:r>
          </a:p>
          <a:p>
            <a:pPr lvl="2"/>
            <a:r>
              <a:rPr lang="pt-BR" sz="2400" dirty="0" smtClean="0">
                <a:solidFill>
                  <a:schemeClr val="accent1"/>
                </a:solidFill>
              </a:rPr>
              <a:t>usinas </a:t>
            </a:r>
            <a:r>
              <a:rPr lang="pt-BR" sz="2400" dirty="0">
                <a:solidFill>
                  <a:schemeClr val="accent1"/>
                </a:solidFill>
              </a:rPr>
              <a:t>em fase de motorização;</a:t>
            </a:r>
          </a:p>
          <a:p>
            <a:pPr lvl="2"/>
            <a:r>
              <a:rPr lang="pt-BR" sz="2400" dirty="0" smtClean="0">
                <a:solidFill>
                  <a:schemeClr val="accent1"/>
                </a:solidFill>
              </a:rPr>
              <a:t>usinas </a:t>
            </a:r>
            <a:r>
              <a:rPr lang="pt-BR" sz="2400" dirty="0">
                <a:solidFill>
                  <a:schemeClr val="accent1"/>
                </a:solidFill>
              </a:rPr>
              <a:t>com final de concessão durante o ano de </a:t>
            </a:r>
            <a:r>
              <a:rPr lang="pt-BR" sz="2400" dirty="0" smtClean="0">
                <a:solidFill>
                  <a:schemeClr val="accent1"/>
                </a:solidFill>
              </a:rPr>
              <a:t>referência</a:t>
            </a: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 bwMode="auto">
          <a:xfrm>
            <a:off x="334342" y="2423814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Os agentes de </a:t>
            </a:r>
            <a:r>
              <a:rPr lang="pt-BR" sz="2400" dirty="0" smtClean="0"/>
              <a:t>geração </a:t>
            </a:r>
            <a:r>
              <a:rPr lang="pt-BR" sz="2400" b="1" u="sng" dirty="0" smtClean="0"/>
              <a:t>que não podem</a:t>
            </a:r>
            <a:r>
              <a:rPr lang="pt-BR" sz="2400" dirty="0" smtClean="0"/>
              <a:t> sazonalizar Garantia Física:</a:t>
            </a:r>
          </a:p>
        </p:txBody>
      </p:sp>
    </p:spTree>
    <p:extLst>
      <p:ext uri="{BB962C8B-B14F-4D97-AF65-F5344CB8AC3E}">
        <p14:creationId xmlns:p14="http://schemas.microsoft.com/office/powerpoint/2010/main" val="220228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 bwMode="auto">
          <a:xfrm>
            <a:off x="334342" y="1124744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Os agentes de </a:t>
            </a:r>
            <a:r>
              <a:rPr lang="pt-BR" sz="2400" dirty="0" smtClean="0"/>
              <a:t>geração </a:t>
            </a:r>
            <a:r>
              <a:rPr lang="pt-BR" sz="2400" b="1" u="sng" dirty="0" smtClean="0"/>
              <a:t>que podem</a:t>
            </a:r>
            <a:r>
              <a:rPr lang="pt-BR" sz="2400" dirty="0" smtClean="0"/>
              <a:t> sazonalizar Garantia Física </a:t>
            </a:r>
            <a:r>
              <a:rPr lang="pt-BR" sz="2400" dirty="0"/>
              <a:t>poderão efetuar </a:t>
            </a:r>
            <a:r>
              <a:rPr lang="pt-BR" sz="2400" b="1" u="sng" dirty="0"/>
              <a:t>separadamente</a:t>
            </a:r>
            <a:r>
              <a:rPr lang="pt-BR" sz="2400" dirty="0"/>
              <a:t> a sazonalização da garantia física para fins de </a:t>
            </a:r>
            <a:r>
              <a:rPr lang="pt-BR" sz="2400" b="1" u="sng" dirty="0"/>
              <a:t>lastro</a:t>
            </a:r>
            <a:r>
              <a:rPr lang="pt-BR" sz="2400" dirty="0"/>
              <a:t> e para fins de alocação no </a:t>
            </a:r>
            <a:r>
              <a:rPr lang="pt-BR" sz="2400" b="1" u="sng" dirty="0"/>
              <a:t>MRE</a:t>
            </a:r>
            <a:endParaRPr lang="pt-BR" sz="2400" b="1" u="sng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154830" y="6021288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pt-BR" sz="2400" dirty="0"/>
              <a:t> demais usinas que assim optarem ou que não se manifestarem </a:t>
            </a:r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 bwMode="auto">
          <a:xfrm>
            <a:off x="321572" y="2962665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b="1" u="sng" dirty="0" smtClean="0">
                <a:solidFill>
                  <a:schemeClr val="bg2">
                    <a:lumMod val="75000"/>
                  </a:schemeClr>
                </a:solidFill>
              </a:rPr>
              <a:t>Para </a:t>
            </a:r>
            <a:r>
              <a:rPr lang="pt-BR" sz="2400" b="1" u="sng" dirty="0">
                <a:solidFill>
                  <a:schemeClr val="bg2">
                    <a:lumMod val="75000"/>
                  </a:schemeClr>
                </a:solidFill>
              </a:rPr>
              <a:t>fins </a:t>
            </a:r>
            <a:r>
              <a:rPr lang="pt-BR" sz="2400" b="1" u="sng" dirty="0" smtClean="0">
                <a:solidFill>
                  <a:schemeClr val="bg2">
                    <a:lumMod val="75000"/>
                  </a:schemeClr>
                </a:solidFill>
              </a:rPr>
              <a:t>de Lastro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pt-BR" sz="2400" i="1" dirty="0" smtClean="0">
                <a:solidFill>
                  <a:schemeClr val="bg2">
                    <a:lumMod val="75000"/>
                  </a:schemeClr>
                </a:solidFill>
              </a:rPr>
              <a:t>flat</a:t>
            </a:r>
            <a:endParaRPr lang="pt-BR" sz="2400" dirty="0" smtClean="0">
              <a:solidFill>
                <a:schemeClr val="bg2">
                  <a:lumMod val="75000"/>
                </a:schemeClr>
              </a:solidFill>
            </a:endParaRP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Itaipu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;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usinas 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cotistas de que trata a Lei 12.783/2013;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PROINFA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;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Angra 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1 e Angra 2;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usinas 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em fase de motorização;</a:t>
            </a:r>
          </a:p>
          <a:p>
            <a:pPr lvl="2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usinas </a:t>
            </a:r>
            <a:r>
              <a:rPr lang="pt-BR" sz="2400" dirty="0">
                <a:solidFill>
                  <a:schemeClr val="bg2">
                    <a:lumMod val="75000"/>
                  </a:schemeClr>
                </a:solidFill>
              </a:rPr>
              <a:t>com final de concessão durante o ano de referência</a:t>
            </a: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 bwMode="auto">
          <a:xfrm>
            <a:off x="334342" y="2423814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Os agentes de </a:t>
            </a:r>
            <a:r>
              <a:rPr lang="pt-BR" sz="2400" dirty="0" smtClean="0"/>
              <a:t>geração </a:t>
            </a:r>
            <a:r>
              <a:rPr lang="pt-BR" sz="2400" b="1" u="sng" dirty="0" smtClean="0"/>
              <a:t>que não podem</a:t>
            </a:r>
            <a:r>
              <a:rPr lang="pt-BR" sz="2400" dirty="0" smtClean="0"/>
              <a:t> sazonalizar Garantia Física:</a:t>
            </a:r>
          </a:p>
        </p:txBody>
      </p:sp>
    </p:spTree>
    <p:extLst>
      <p:ext uri="{BB962C8B-B14F-4D97-AF65-F5344CB8AC3E}">
        <p14:creationId xmlns:p14="http://schemas.microsoft.com/office/powerpoint/2010/main" val="54283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1047331"/>
            <a:ext cx="8809658" cy="57606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Observações: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endParaRPr lang="pt-BR" sz="1000" b="1" dirty="0" smtClean="0"/>
          </a:p>
          <a:p>
            <a:pPr marL="0" indent="0" algn="just">
              <a:buNone/>
              <a:defRPr/>
            </a:pPr>
            <a:r>
              <a:rPr lang="pt-BR" sz="2400" b="1" u="sng" dirty="0">
                <a:solidFill>
                  <a:schemeClr val="accent1"/>
                </a:solidFill>
              </a:rPr>
              <a:t>Sazonalização de garantia física para fins de alocação do MRE </a:t>
            </a:r>
            <a:endParaRPr lang="pt-BR" sz="2400" b="1" u="sng" dirty="0" smtClean="0">
              <a:solidFill>
                <a:schemeClr val="accent1"/>
              </a:solidFill>
            </a:endParaRP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 bwMode="auto">
          <a:xfrm>
            <a:off x="334342" y="2486651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>
                <a:solidFill>
                  <a:schemeClr val="accent1"/>
                </a:solidFill>
              </a:rPr>
              <a:t>Para as usinas que ingressarem no MRE durante o </a:t>
            </a:r>
            <a:r>
              <a:rPr lang="pt-BR" sz="2400" b="1" u="sng" dirty="0">
                <a:solidFill>
                  <a:schemeClr val="accent1"/>
                </a:solidFill>
              </a:rPr>
              <a:t>ano </a:t>
            </a:r>
            <a:r>
              <a:rPr lang="pt-BR" sz="2400" b="1" u="sng" dirty="0" smtClean="0">
                <a:solidFill>
                  <a:schemeClr val="accent1"/>
                </a:solidFill>
              </a:rPr>
              <a:t>civil</a:t>
            </a:r>
            <a:r>
              <a:rPr lang="pt-BR" sz="2400" dirty="0" smtClean="0">
                <a:solidFill>
                  <a:schemeClr val="accent1"/>
                </a:solidFill>
              </a:rPr>
              <a:t>, a sazonalização para fins do MRE é realizada conforme </a:t>
            </a:r>
            <a:r>
              <a:rPr lang="pt-BR" sz="2400" b="1" u="sng" dirty="0" smtClean="0">
                <a:solidFill>
                  <a:schemeClr val="accent1"/>
                </a:solidFill>
              </a:rPr>
              <a:t>perfil do </a:t>
            </a:r>
            <a:r>
              <a:rPr lang="pt-BR" sz="2400" b="1" u="sng" dirty="0">
                <a:solidFill>
                  <a:schemeClr val="accent1"/>
                </a:solidFill>
              </a:rPr>
              <a:t>fator</a:t>
            </a:r>
            <a:r>
              <a:rPr lang="pt-BR" sz="2400" dirty="0">
                <a:solidFill>
                  <a:schemeClr val="accent1"/>
                </a:solidFill>
              </a:rPr>
              <a:t> de sazonalização </a:t>
            </a:r>
            <a:r>
              <a:rPr lang="pt-BR" sz="2400" dirty="0" smtClean="0">
                <a:solidFill>
                  <a:schemeClr val="accent1"/>
                </a:solidFill>
              </a:rPr>
              <a:t>do </a:t>
            </a:r>
            <a:r>
              <a:rPr lang="pt-BR" sz="2400" b="1" u="sng" dirty="0" smtClean="0">
                <a:solidFill>
                  <a:schemeClr val="accent1"/>
                </a:solidFill>
              </a:rPr>
              <a:t>período remanescente</a:t>
            </a:r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 bwMode="auto">
          <a:xfrm>
            <a:off x="334342" y="4208598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>
                <a:solidFill>
                  <a:schemeClr val="accent1"/>
                </a:solidFill>
              </a:rPr>
              <a:t>Para as usinas que </a:t>
            </a:r>
            <a:r>
              <a:rPr lang="pt-BR" sz="2400" dirty="0" smtClean="0">
                <a:solidFill>
                  <a:schemeClr val="accent1"/>
                </a:solidFill>
              </a:rPr>
              <a:t>tiverem sua garantia física </a:t>
            </a:r>
            <a:r>
              <a:rPr lang="pt-BR" sz="2400" b="1" u="sng" dirty="0" smtClean="0">
                <a:solidFill>
                  <a:schemeClr val="accent1"/>
                </a:solidFill>
              </a:rPr>
              <a:t>revista</a:t>
            </a:r>
            <a:r>
              <a:rPr lang="pt-BR" sz="2400" dirty="0" smtClean="0">
                <a:solidFill>
                  <a:schemeClr val="accent1"/>
                </a:solidFill>
              </a:rPr>
              <a:t>, a </a:t>
            </a:r>
            <a:r>
              <a:rPr lang="pt-BR" sz="2400" b="1" u="sng" dirty="0" smtClean="0">
                <a:solidFill>
                  <a:schemeClr val="accent1"/>
                </a:solidFill>
              </a:rPr>
              <a:t>variação</a:t>
            </a:r>
            <a:r>
              <a:rPr lang="pt-BR" sz="2400" dirty="0" smtClean="0">
                <a:solidFill>
                  <a:schemeClr val="accent1"/>
                </a:solidFill>
              </a:rPr>
              <a:t> da garantia </a:t>
            </a:r>
            <a:r>
              <a:rPr lang="pt-BR" sz="2400" dirty="0">
                <a:solidFill>
                  <a:schemeClr val="accent1"/>
                </a:solidFill>
              </a:rPr>
              <a:t>física será sazonalizada, para fins do </a:t>
            </a:r>
            <a:r>
              <a:rPr lang="pt-BR" sz="2400" dirty="0" smtClean="0">
                <a:solidFill>
                  <a:schemeClr val="accent1"/>
                </a:solidFill>
              </a:rPr>
              <a:t>MRE,  conforme </a:t>
            </a:r>
            <a:r>
              <a:rPr lang="pt-BR" sz="2400" b="1" u="sng" dirty="0">
                <a:solidFill>
                  <a:schemeClr val="accent1"/>
                </a:solidFill>
              </a:rPr>
              <a:t>perfil do fator</a:t>
            </a:r>
            <a:r>
              <a:rPr lang="pt-BR" sz="2400" dirty="0">
                <a:solidFill>
                  <a:schemeClr val="accent1"/>
                </a:solidFill>
              </a:rPr>
              <a:t> de sazonalização do </a:t>
            </a:r>
            <a:r>
              <a:rPr lang="pt-BR" sz="2400" b="1" u="sng" dirty="0">
                <a:solidFill>
                  <a:schemeClr val="accent1"/>
                </a:solidFill>
              </a:rPr>
              <a:t>período remanescente</a:t>
            </a:r>
          </a:p>
          <a:p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2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Sazonalização de garantia física para fins de alocação do MRE e de lastro de energia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1052736"/>
            <a:ext cx="8809658" cy="57606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Observações: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endParaRPr lang="pt-BR" sz="1000" b="1" dirty="0" smtClean="0"/>
          </a:p>
          <a:p>
            <a:pPr marL="0" indent="0" algn="just">
              <a:buNone/>
              <a:defRPr/>
            </a:pPr>
            <a:r>
              <a:rPr lang="pt-BR" sz="2400" b="1" u="sng" dirty="0">
                <a:solidFill>
                  <a:schemeClr val="bg2">
                    <a:lumMod val="75000"/>
                  </a:schemeClr>
                </a:solidFill>
              </a:rPr>
              <a:t>Sazonalização de garantia física para </a:t>
            </a:r>
            <a:r>
              <a:rPr lang="pt-BR" sz="2400" b="1" u="sng" dirty="0" smtClean="0">
                <a:solidFill>
                  <a:schemeClr val="bg2">
                    <a:lumMod val="75000"/>
                  </a:schemeClr>
                </a:solidFill>
              </a:rPr>
              <a:t>recurso de lastro </a:t>
            </a:r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 bwMode="auto">
          <a:xfrm>
            <a:off x="334342" y="2305900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u="sng" dirty="0" smtClean="0">
                <a:solidFill>
                  <a:schemeClr val="bg2">
                    <a:lumMod val="75000"/>
                  </a:schemeClr>
                </a:solidFill>
              </a:rPr>
              <a:t>Limite mínimo de sazonalização</a:t>
            </a:r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: quantidade mensal do compromisso contratual com os contratos do ambiente regulado (CCEARs e CERs):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 bwMode="auto">
          <a:xfrm>
            <a:off x="334342" y="3728058"/>
            <a:ext cx="880965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Aplicáveis às usinas:</a:t>
            </a:r>
          </a:p>
          <a:p>
            <a:pPr lvl="1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comprometidas com CCEARs por disponibilidade</a:t>
            </a:r>
          </a:p>
          <a:p>
            <a:pPr lvl="1"/>
            <a:endParaRPr lang="pt-BR" sz="800" dirty="0">
              <a:solidFill>
                <a:schemeClr val="bg2">
                  <a:lumMod val="75000"/>
                </a:schemeClr>
              </a:solidFill>
            </a:endParaRPr>
          </a:p>
          <a:p>
            <a:pPr lvl="1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incentivadas comprometidas com CCEARs</a:t>
            </a:r>
          </a:p>
          <a:p>
            <a:pPr lvl="1"/>
            <a:endParaRPr lang="pt-BR" sz="800" dirty="0" smtClean="0">
              <a:solidFill>
                <a:schemeClr val="bg2">
                  <a:lumMod val="75000"/>
                </a:schemeClr>
              </a:solidFill>
            </a:endParaRPr>
          </a:p>
          <a:p>
            <a:pPr lvl="1"/>
            <a:r>
              <a:rPr lang="pt-BR" sz="2400" dirty="0" smtClean="0">
                <a:solidFill>
                  <a:schemeClr val="bg2">
                    <a:lumMod val="75000"/>
                  </a:schemeClr>
                </a:solidFill>
              </a:rPr>
              <a:t>comprometidas com CERs</a:t>
            </a:r>
          </a:p>
          <a:p>
            <a:pPr lvl="1"/>
            <a:endParaRPr lang="pt-BR" sz="2400" dirty="0"/>
          </a:p>
          <a:p>
            <a:pPr lvl="1"/>
            <a:endParaRPr lang="pt-BR" sz="2400" dirty="0" smtClean="0"/>
          </a:p>
          <a:p>
            <a:pPr lvl="1"/>
            <a:endParaRPr lang="pt-BR" sz="2400" dirty="0" smtClean="0"/>
          </a:p>
          <a:p>
            <a:pPr lvl="1"/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03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2) Aprimoramento do cálculo do desconto aplicado à TUSD/TUST</a:t>
            </a: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3</a:t>
            </a:r>
            <a:r>
              <a:rPr lang="pt-BR" dirty="0">
                <a:solidFill>
                  <a:schemeClr val="tx1"/>
                </a:solidFill>
              </a:rPr>
              <a:t>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</a:t>
            </a:r>
            <a:r>
              <a:rPr lang="pt-BR" dirty="0">
                <a:solidFill>
                  <a:schemeClr val="tx1"/>
                </a:solidFill>
              </a:rPr>
              <a:t>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55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Aprimoramento do cálculo do desconto aplicado à TUSD/TUST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4392488"/>
          </a:xfrm>
        </p:spPr>
        <p:txBody>
          <a:bodyPr>
            <a:noAutofit/>
          </a:bodyPr>
          <a:lstStyle/>
          <a:p>
            <a:endParaRPr lang="pt-BR" sz="800" b="1" dirty="0" smtClean="0">
              <a:solidFill>
                <a:schemeClr val="accent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pt-BR" sz="2400" b="1" dirty="0" smtClean="0">
                <a:solidFill>
                  <a:schemeClr val="accent5"/>
                </a:solidFill>
              </a:rPr>
              <a:t>Aprimoramento do cálculo do desconto aplicado à TUSD/TUST:</a:t>
            </a:r>
          </a:p>
          <a:p>
            <a:pPr lvl="1"/>
            <a:endParaRPr lang="pt-BR" sz="800" dirty="0" smtClean="0"/>
          </a:p>
          <a:p>
            <a:pPr lvl="1"/>
            <a:r>
              <a:rPr lang="pt-BR" sz="2400" dirty="0"/>
              <a:t>Retirada da garantia física com desconto associado zerado no cálculo do desconto resultante da </a:t>
            </a:r>
            <a:r>
              <a:rPr lang="pt-BR" sz="2400" dirty="0" smtClean="0"/>
              <a:t>usina</a:t>
            </a:r>
          </a:p>
          <a:p>
            <a:pPr lvl="1"/>
            <a:endParaRPr lang="pt-BR" sz="1000" dirty="0"/>
          </a:p>
          <a:p>
            <a:pPr lvl="1"/>
            <a:r>
              <a:rPr lang="pt-BR" sz="2400" dirty="0" smtClean="0"/>
              <a:t>Retirada do ambiente regulado da matriz de desconto</a:t>
            </a:r>
          </a:p>
          <a:p>
            <a:pPr marL="457200" lvl="1" indent="0">
              <a:buNone/>
            </a:pPr>
            <a:endParaRPr lang="pt-BR" sz="1000" dirty="0" smtClean="0"/>
          </a:p>
          <a:p>
            <a:pPr lvl="1"/>
            <a:r>
              <a:rPr lang="pt-BR" sz="2400" dirty="0" smtClean="0"/>
              <a:t>Utilização de saldos mensais de energia incentivada decorrentes das sobras de recursos incentivados</a:t>
            </a:r>
          </a:p>
          <a:p>
            <a:pPr lvl="1"/>
            <a:endParaRPr lang="pt-BR" sz="1000" dirty="0" smtClean="0"/>
          </a:p>
          <a:p>
            <a:pPr lvl="2"/>
            <a:r>
              <a:rPr lang="pt-BR" sz="2400" dirty="0" smtClean="0"/>
              <a:t>Armazenamento apenas do saldo com desconto “limpo” associado ao perfil de venda </a:t>
            </a:r>
          </a:p>
          <a:p>
            <a:pPr lvl="1"/>
            <a:endParaRPr lang="pt-BR" sz="2400" dirty="0" smtClean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5565421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Agentes Impactados:</a:t>
            </a:r>
          </a:p>
          <a:p>
            <a:r>
              <a:rPr lang="pt-BR" sz="2400" dirty="0" smtClean="0"/>
              <a:t>Agentes que comercializam energia incentivada</a:t>
            </a:r>
          </a:p>
          <a:p>
            <a:endParaRPr lang="pt-BR" sz="2400" b="1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60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 smtClean="0">
                <a:latin typeface="Calibri" pitchFamily="34" charset="0"/>
              </a:rPr>
              <a:t>Aprimoramento do cálculo do desconto aplicado à TUSD/TUST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5877272"/>
          </a:xfrm>
        </p:spPr>
        <p:txBody>
          <a:bodyPr>
            <a:noAutofit/>
          </a:bodyPr>
          <a:lstStyle/>
          <a:p>
            <a:endParaRPr lang="pt-BR" sz="800" b="1" dirty="0" smtClean="0">
              <a:solidFill>
                <a:schemeClr val="accent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5"/>
                </a:solidFill>
              </a:rPr>
              <a:t>Aprimoramento do cálculo do desconto aplicado à TUSD/TUST</a:t>
            </a:r>
            <a:r>
              <a:rPr lang="pt-BR" sz="2400" b="1" dirty="0" smtClean="0">
                <a:solidFill>
                  <a:schemeClr val="accent5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1000" b="1" dirty="0" smtClean="0"/>
          </a:p>
          <a:p>
            <a:pPr lvl="1"/>
            <a:endParaRPr lang="pt-BR" sz="800" dirty="0" smtClean="0"/>
          </a:p>
          <a:p>
            <a:pPr lvl="1"/>
            <a:r>
              <a:rPr lang="pt-BR" sz="2400" b="1" dirty="0">
                <a:solidFill>
                  <a:schemeClr val="accent5"/>
                </a:solidFill>
              </a:rPr>
              <a:t>Retirada da garantia física com desconto associado zerado no cálculo do desconto resultante da usina</a:t>
            </a:r>
          </a:p>
          <a:p>
            <a:pPr lvl="1"/>
            <a:endParaRPr lang="pt-BR" sz="1000" b="1" dirty="0" smtClean="0">
              <a:solidFill>
                <a:schemeClr val="accent5"/>
              </a:solidFill>
            </a:endParaRPr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do ambiente regulado da matriz de desconto</a:t>
            </a:r>
          </a:p>
          <a:p>
            <a:pPr marL="457200" lvl="1" indent="0">
              <a:buNone/>
            </a:pPr>
            <a:endParaRPr lang="pt-BR" sz="1000" dirty="0">
              <a:solidFill>
                <a:srgbClr val="E8E8E8"/>
              </a:solidFill>
            </a:endParaRPr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Utilização de saldos mensais de energia incentivada decorrentes das sobras de recursos incentivados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2"/>
            <a:r>
              <a:rPr lang="pt-BR" sz="2400" dirty="0" smtClean="0">
                <a:solidFill>
                  <a:srgbClr val="E8E8E8"/>
                </a:solidFill>
              </a:rPr>
              <a:t>Armazenamento apenas do saldo com desconto </a:t>
            </a:r>
            <a:r>
              <a:rPr lang="pt-BR" sz="2400" dirty="0">
                <a:solidFill>
                  <a:srgbClr val="E8E8E8"/>
                </a:solidFill>
              </a:rPr>
              <a:t>“limpo” associado ao perfil de venda </a:t>
            </a:r>
          </a:p>
          <a:p>
            <a:pPr lvl="1"/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390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Retirada da garantia física com desconto associado zerado no cálculo do desconto resultante da usina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273630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 - Motivador: </a:t>
            </a:r>
          </a:p>
          <a:p>
            <a:endParaRPr lang="pt-BR" sz="800" b="1" dirty="0" smtClean="0"/>
          </a:p>
          <a:p>
            <a:r>
              <a:rPr lang="pt-BR" sz="2400" b="1" dirty="0"/>
              <a:t>Regra de Comercialização </a:t>
            </a:r>
            <a:r>
              <a:rPr lang="pt-BR" sz="2400" b="1" dirty="0" smtClean="0"/>
              <a:t>vigente:</a:t>
            </a:r>
          </a:p>
          <a:p>
            <a:pPr lvl="1"/>
            <a:r>
              <a:rPr lang="pt-BR" sz="2400" dirty="0"/>
              <a:t>O</a:t>
            </a:r>
            <a:r>
              <a:rPr lang="pt-BR" sz="2400" dirty="0" smtClean="0"/>
              <a:t> desconto associado à garantia física de uma usina que </a:t>
            </a:r>
            <a:r>
              <a:rPr lang="pt-BR" sz="2400" b="1" u="sng" dirty="0" smtClean="0"/>
              <a:t>ultrapassou</a:t>
            </a:r>
            <a:r>
              <a:rPr lang="pt-BR" sz="2400" dirty="0" smtClean="0"/>
              <a:t> o </a:t>
            </a:r>
            <a:r>
              <a:rPr lang="pt-BR" sz="2400" dirty="0"/>
              <a:t>limite de potência injetada de </a:t>
            </a:r>
            <a:r>
              <a:rPr lang="pt-BR" sz="2400" b="1" u="sng" dirty="0"/>
              <a:t>30 </a:t>
            </a:r>
            <a:r>
              <a:rPr lang="pt-BR" sz="2400" b="1" u="sng" dirty="0" smtClean="0"/>
              <a:t>MW é zerado</a:t>
            </a:r>
          </a:p>
          <a:p>
            <a:pPr lvl="1"/>
            <a:r>
              <a:rPr lang="pt-BR" sz="2400" dirty="0" smtClean="0"/>
              <a:t>A garantia física com </a:t>
            </a:r>
            <a:r>
              <a:rPr lang="pt-BR" sz="2400" b="1" u="sng" dirty="0" smtClean="0"/>
              <a:t>desconto associado zerado</a:t>
            </a:r>
            <a:r>
              <a:rPr lang="pt-BR" sz="2400" dirty="0" smtClean="0"/>
              <a:t> entra como </a:t>
            </a:r>
            <a:r>
              <a:rPr lang="pt-BR" sz="2400" b="1" u="sng" dirty="0" smtClean="0"/>
              <a:t>recurso</a:t>
            </a:r>
            <a:r>
              <a:rPr lang="pt-BR" sz="2400" dirty="0" smtClean="0"/>
              <a:t> na apuração de desconto</a:t>
            </a:r>
            <a:endParaRPr lang="pt-BR" sz="1900" dirty="0" smtClean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3717032"/>
            <a:ext cx="8809658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pt-BR" sz="2400" b="1" dirty="0"/>
              <a:t>Consequência:</a:t>
            </a:r>
          </a:p>
          <a:p>
            <a:pPr lvl="3"/>
            <a:r>
              <a:rPr lang="pt-BR" sz="2400" dirty="0"/>
              <a:t>Mesmo com a </a:t>
            </a:r>
            <a:r>
              <a:rPr lang="pt-BR" sz="2400" b="1" u="sng" dirty="0"/>
              <a:t>recomposição</a:t>
            </a:r>
            <a:r>
              <a:rPr lang="pt-BR" sz="2400" dirty="0"/>
              <a:t> de energia incentivada para honrar a venda, o </a:t>
            </a:r>
            <a:r>
              <a:rPr lang="pt-BR" sz="2400" b="1" u="sng" dirty="0"/>
              <a:t>desconto é degradado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5012844"/>
            <a:ext cx="8809658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</a:p>
          <a:p>
            <a:pPr lvl="1"/>
            <a:r>
              <a:rPr lang="pt-BR" sz="2400" b="1" u="sng" dirty="0"/>
              <a:t>Retirada</a:t>
            </a:r>
            <a:r>
              <a:rPr lang="pt-BR" sz="2400" dirty="0"/>
              <a:t> da garantia física </a:t>
            </a:r>
            <a:r>
              <a:rPr lang="pt-BR" sz="2400" b="1" u="sng" dirty="0"/>
              <a:t>com desconto associado zerado</a:t>
            </a:r>
            <a:r>
              <a:rPr lang="pt-BR" sz="2400" dirty="0"/>
              <a:t> no cálculo do desconto resultante da usina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037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Conector de seta reta 28"/>
          <p:cNvCxnSpPr/>
          <p:nvPr/>
        </p:nvCxnSpPr>
        <p:spPr bwMode="auto">
          <a:xfrm rot="16200000" flipH="1">
            <a:off x="3382169" y="2500860"/>
            <a:ext cx="595228" cy="5208"/>
          </a:xfrm>
          <a:prstGeom prst="straightConnector1">
            <a:avLst/>
          </a:prstGeom>
          <a:noFill/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stealth"/>
          </a:ln>
          <a:effectLst/>
        </p:spPr>
      </p:cxnSp>
      <p:sp>
        <p:nvSpPr>
          <p:cNvPr id="193" name="Elipse 192"/>
          <p:cNvSpPr/>
          <p:nvPr/>
        </p:nvSpPr>
        <p:spPr bwMode="auto">
          <a:xfrm>
            <a:off x="3192471" y="1294138"/>
            <a:ext cx="969418" cy="944498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Above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G1</a:t>
            </a:r>
          </a:p>
        </p:txBody>
      </p:sp>
      <p:cxnSp>
        <p:nvCxnSpPr>
          <p:cNvPr id="194" name="Conector de seta reta 193"/>
          <p:cNvCxnSpPr>
            <a:endCxn id="193" idx="6"/>
          </p:cNvCxnSpPr>
          <p:nvPr/>
        </p:nvCxnSpPr>
        <p:spPr bwMode="auto">
          <a:xfrm flipH="1">
            <a:off x="4161888" y="1662732"/>
            <a:ext cx="694928" cy="103655"/>
          </a:xfrm>
          <a:prstGeom prst="straightConnector1">
            <a:avLst/>
          </a:prstGeom>
          <a:noFill/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stealth"/>
          </a:ln>
          <a:effectLst/>
        </p:spPr>
      </p:cxnSp>
      <p:sp>
        <p:nvSpPr>
          <p:cNvPr id="197" name="CaixaDeTexto 196"/>
          <p:cNvSpPr txBox="1"/>
          <p:nvPr/>
        </p:nvSpPr>
        <p:spPr>
          <a:xfrm>
            <a:off x="2762567" y="949648"/>
            <a:ext cx="1951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+mj-lt"/>
                <a:cs typeface="Tahoma" pitchFamily="34" charset="0"/>
              </a:rPr>
              <a:t>GF=10  </a:t>
            </a: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cs typeface="Tahoma" pitchFamily="34" charset="0"/>
              </a:rPr>
              <a:t>(50%)</a:t>
            </a:r>
          </a:p>
        </p:txBody>
      </p:sp>
      <p:sp>
        <p:nvSpPr>
          <p:cNvPr id="198" name="CaixaDeTexto 197"/>
          <p:cNvSpPr txBox="1"/>
          <p:nvPr/>
        </p:nvSpPr>
        <p:spPr>
          <a:xfrm>
            <a:off x="4617955" y="1363258"/>
            <a:ext cx="2805901" cy="842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+mj-lt"/>
                <a:cs typeface="Tahoma" pitchFamily="34" charset="0"/>
              </a:rPr>
              <a:t>CCEAL (Compra) =10 </a:t>
            </a: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cs typeface="Tahoma" pitchFamily="34" charset="0"/>
              </a:rPr>
              <a:t>(50%)</a:t>
            </a:r>
          </a:p>
        </p:txBody>
      </p:sp>
      <p:sp>
        <p:nvSpPr>
          <p:cNvPr id="204" name="CaixaDeTexto 203"/>
          <p:cNvSpPr txBox="1"/>
          <p:nvPr/>
        </p:nvSpPr>
        <p:spPr>
          <a:xfrm>
            <a:off x="2539504" y="2765954"/>
            <a:ext cx="2701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+mj-lt"/>
                <a:cs typeface="Tahoma" pitchFamily="34" charset="0"/>
              </a:rPr>
              <a:t>CCEAL (Venda) =10 </a:t>
            </a: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cs typeface="Tahoma" pitchFamily="34" charset="0"/>
              </a:rPr>
              <a:t>(</a:t>
            </a:r>
            <a:r>
              <a:rPr lang="pt-BR" sz="2000" b="1" kern="0" dirty="0" smtClean="0">
                <a:solidFill>
                  <a:srgbClr val="FF0000"/>
                </a:solidFill>
                <a:latin typeface="+mj-lt"/>
                <a:cs typeface="Tahoma" pitchFamily="34" charset="0"/>
              </a:rPr>
              <a:t>?</a:t>
            </a:r>
            <a:r>
              <a:rPr kumimoji="0" lang="pt-B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cs typeface="Tahoma" pitchFamily="34" charset="0"/>
              </a:rPr>
              <a:t>%)</a:t>
            </a:r>
          </a:p>
        </p:txBody>
      </p:sp>
      <p:sp>
        <p:nvSpPr>
          <p:cNvPr id="232" name="Multiplicar 231"/>
          <p:cNvSpPr/>
          <p:nvPr/>
        </p:nvSpPr>
        <p:spPr>
          <a:xfrm>
            <a:off x="3839197" y="955682"/>
            <a:ext cx="519612" cy="425161"/>
          </a:xfrm>
          <a:prstGeom prst="mathMultiply">
            <a:avLst/>
          </a:pr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4" name="Forma 43"/>
          <p:cNvCxnSpPr/>
          <p:nvPr/>
        </p:nvCxnSpPr>
        <p:spPr>
          <a:xfrm rot="5400000" flipH="1" flipV="1">
            <a:off x="5450246" y="1914329"/>
            <a:ext cx="1002897" cy="1143146"/>
          </a:xfrm>
          <a:prstGeom prst="curvedConnector3">
            <a:avLst>
              <a:gd name="adj1" fmla="val -478"/>
            </a:avLst>
          </a:prstGeom>
          <a:ln w="19050">
            <a:solidFill>
              <a:schemeClr val="bg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CaixaDeTexto 159"/>
          <p:cNvSpPr txBox="1"/>
          <p:nvPr/>
        </p:nvSpPr>
        <p:spPr>
          <a:xfrm>
            <a:off x="960252" y="3446353"/>
            <a:ext cx="2629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i="1" dirty="0" smtClean="0">
                <a:solidFill>
                  <a:srgbClr val="C00000"/>
                </a:solidFill>
              </a:rPr>
              <a:t>Situação vigente</a:t>
            </a:r>
            <a:endParaRPr lang="pt-BR" sz="2400" b="1" i="1" dirty="0">
              <a:solidFill>
                <a:srgbClr val="C00000"/>
              </a:solidFill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5913576" y="3525942"/>
            <a:ext cx="1518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i="1" dirty="0" smtClean="0">
                <a:solidFill>
                  <a:srgbClr val="C00000"/>
                </a:solidFill>
              </a:rPr>
              <a:t>Proposta</a:t>
            </a:r>
            <a:endParaRPr lang="pt-BR" sz="2400" b="1" i="1" dirty="0">
              <a:solidFill>
                <a:srgbClr val="C00000"/>
              </a:solidFill>
            </a:endParaRPr>
          </a:p>
        </p:txBody>
      </p:sp>
      <p:sp>
        <p:nvSpPr>
          <p:cNvPr id="28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Retirada da garantia física com desconto associado zerado no cálculo do desconto resultante da usina</a:t>
            </a:r>
          </a:p>
        </p:txBody>
      </p:sp>
      <p:sp>
        <p:nvSpPr>
          <p:cNvPr id="32" name="CaixaDeTexto 31"/>
          <p:cNvSpPr txBox="1"/>
          <p:nvPr/>
        </p:nvSpPr>
        <p:spPr>
          <a:xfrm>
            <a:off x="2539504" y="4144137"/>
            <a:ext cx="5405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GF</a:t>
            </a:r>
            <a:endParaRPr lang="pt-BR" sz="2000" b="1" dirty="0">
              <a:solidFill>
                <a:srgbClr val="007E39"/>
              </a:solidFill>
            </a:endParaRPr>
          </a:p>
        </p:txBody>
      </p:sp>
      <p:sp>
        <p:nvSpPr>
          <p:cNvPr id="33" name="CaixaDeTexto 32"/>
          <p:cNvSpPr txBox="1"/>
          <p:nvPr/>
        </p:nvSpPr>
        <p:spPr>
          <a:xfrm>
            <a:off x="20010" y="4144137"/>
            <a:ext cx="2276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CCEAL (Compra)</a:t>
            </a:r>
            <a:endParaRPr lang="pt-BR" sz="1400" b="1" dirty="0">
              <a:solidFill>
                <a:srgbClr val="007E39"/>
              </a:solidFill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400981" y="6064563"/>
            <a:ext cx="2276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CCEAL (Compra)</a:t>
            </a:r>
            <a:endParaRPr lang="pt-BR" sz="2000" b="1" dirty="0">
              <a:solidFill>
                <a:srgbClr val="007E39"/>
              </a:solidFill>
            </a:endParaRPr>
          </a:p>
        </p:txBody>
      </p:sp>
      <p:cxnSp>
        <p:nvCxnSpPr>
          <p:cNvPr id="35" name="Conector de seta reta 34"/>
          <p:cNvCxnSpPr>
            <a:stCxn id="33" idx="2"/>
          </p:cNvCxnSpPr>
          <p:nvPr/>
        </p:nvCxnSpPr>
        <p:spPr>
          <a:xfrm>
            <a:off x="1158399" y="4544247"/>
            <a:ext cx="227547" cy="27533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de seta reta 35"/>
          <p:cNvCxnSpPr/>
          <p:nvPr/>
        </p:nvCxnSpPr>
        <p:spPr>
          <a:xfrm flipH="1">
            <a:off x="2482495" y="4501863"/>
            <a:ext cx="212993" cy="325447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/>
          <p:cNvCxnSpPr/>
          <p:nvPr/>
        </p:nvCxnSpPr>
        <p:spPr>
          <a:xfrm rot="5400000" flipH="1" flipV="1">
            <a:off x="1422587" y="5777699"/>
            <a:ext cx="438153" cy="13335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aixaDeTexto 38"/>
          <p:cNvSpPr txBox="1"/>
          <p:nvPr/>
        </p:nvSpPr>
        <p:spPr>
          <a:xfrm>
            <a:off x="2790209" y="6083552"/>
            <a:ext cx="5405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GF</a:t>
            </a:r>
            <a:endParaRPr lang="pt-BR" sz="2000" b="1" dirty="0">
              <a:solidFill>
                <a:srgbClr val="007E39"/>
              </a:solidFill>
            </a:endParaRPr>
          </a:p>
        </p:txBody>
      </p:sp>
      <p:cxnSp>
        <p:nvCxnSpPr>
          <p:cNvPr id="40" name="Conector de seta reta 39"/>
          <p:cNvCxnSpPr/>
          <p:nvPr/>
        </p:nvCxnSpPr>
        <p:spPr>
          <a:xfrm flipH="1" flipV="1">
            <a:off x="2296789" y="5611314"/>
            <a:ext cx="613763" cy="47223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CaixaDeTexto 41"/>
          <p:cNvSpPr txBox="1"/>
          <p:nvPr/>
        </p:nvSpPr>
        <p:spPr>
          <a:xfrm>
            <a:off x="4952553" y="4117494"/>
            <a:ext cx="2276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CCEAL (Compra)</a:t>
            </a:r>
            <a:endParaRPr lang="pt-BR" sz="1400" b="1" dirty="0">
              <a:solidFill>
                <a:srgbClr val="007E39"/>
              </a:solidFill>
            </a:endParaRPr>
          </a:p>
        </p:txBody>
      </p:sp>
      <p:sp>
        <p:nvSpPr>
          <p:cNvPr id="45" name="CaixaDeTexto 44"/>
          <p:cNvSpPr txBox="1"/>
          <p:nvPr/>
        </p:nvSpPr>
        <p:spPr>
          <a:xfrm>
            <a:off x="5225467" y="6037920"/>
            <a:ext cx="2276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007E39"/>
                </a:solidFill>
              </a:rPr>
              <a:t>CCEAL (Compra)</a:t>
            </a:r>
            <a:endParaRPr lang="pt-BR" sz="2000" b="1" dirty="0">
              <a:solidFill>
                <a:srgbClr val="007E39"/>
              </a:solidFill>
            </a:endParaRPr>
          </a:p>
        </p:txBody>
      </p:sp>
      <p:cxnSp>
        <p:nvCxnSpPr>
          <p:cNvPr id="46" name="Conector de seta reta 45"/>
          <p:cNvCxnSpPr>
            <a:stCxn id="42" idx="2"/>
          </p:cNvCxnSpPr>
          <p:nvPr/>
        </p:nvCxnSpPr>
        <p:spPr>
          <a:xfrm>
            <a:off x="6090942" y="4517604"/>
            <a:ext cx="227547" cy="27533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/>
          <p:cNvCxnSpPr/>
          <p:nvPr/>
        </p:nvCxnSpPr>
        <p:spPr>
          <a:xfrm rot="5400000" flipH="1" flipV="1">
            <a:off x="6247073" y="5751056"/>
            <a:ext cx="438153" cy="13335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4572000" y="3525942"/>
            <a:ext cx="0" cy="3215426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15</a:t>
            </a:fld>
            <a:endParaRPr lang="pt-B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tângulo 4"/>
              <p:cNvSpPr/>
              <p:nvPr/>
            </p:nvSpPr>
            <p:spPr>
              <a:xfrm>
                <a:off x="550818" y="4894054"/>
                <a:ext cx="3977371" cy="6229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b="1" i="1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pt-BR" b="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t-BR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10×0,5+10×0</m:t>
                          </m:r>
                        </m:num>
                        <m:den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10+10</m:t>
                          </m:r>
                        </m:den>
                      </m:f>
                      <m:r>
                        <a:rPr lang="pt-BR" b="0" i="0">
                          <a:latin typeface="Cambria Math" panose="02040503050406030204" pitchFamily="18" charset="0"/>
                        </a:rPr>
                        <m:t>=0,25=25%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5" name="Retângulo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8" y="4894054"/>
                <a:ext cx="3977371" cy="62292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tângulo 5"/>
              <p:cNvSpPr/>
              <p:nvPr/>
            </p:nvSpPr>
            <p:spPr>
              <a:xfrm>
                <a:off x="5554503" y="4901706"/>
                <a:ext cx="2920992" cy="6183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b="1" i="1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pt-BR" b="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t-BR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10×0,5</m:t>
                          </m:r>
                        </m:num>
                        <m:den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pt-BR" b="0" i="0">
                          <a:latin typeface="Cambria Math" panose="02040503050406030204" pitchFamily="18" charset="0"/>
                        </a:rPr>
                        <m:t>=0,5=50%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4503" y="4901706"/>
                <a:ext cx="2920992" cy="61831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454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" grpId="0"/>
      <p:bldP spid="232" grpId="0" animBg="1"/>
      <p:bldP spid="160" grpId="0"/>
      <p:bldP spid="43" grpId="0"/>
      <p:bldP spid="32" grpId="0"/>
      <p:bldP spid="33" grpId="0"/>
      <p:bldP spid="34" grpId="0"/>
      <p:bldP spid="39" grpId="0"/>
      <p:bldP spid="42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Aprimoramento do cálculo do desconto aplicado à TUSD/TUST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5877272"/>
          </a:xfrm>
        </p:spPr>
        <p:txBody>
          <a:bodyPr>
            <a:noAutofit/>
          </a:bodyPr>
          <a:lstStyle/>
          <a:p>
            <a:endParaRPr lang="pt-BR" sz="800" b="1" dirty="0" smtClean="0">
              <a:solidFill>
                <a:schemeClr val="accent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5"/>
                </a:solidFill>
              </a:rPr>
              <a:t>Aprimoramento do cálculo do desconto aplicado à TUSD/TUST</a:t>
            </a:r>
            <a:r>
              <a:rPr lang="pt-BR" sz="2400" b="1" dirty="0" smtClean="0">
                <a:solidFill>
                  <a:schemeClr val="accent5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1000" b="1" dirty="0" smtClean="0"/>
          </a:p>
          <a:p>
            <a:pPr lvl="1"/>
            <a:endParaRPr lang="pt-BR" sz="8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da garantia física com desconto associado zerado no cálculo do desconto resultante da usina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1"/>
            <a:r>
              <a:rPr lang="pt-BR" sz="2400" b="1" dirty="0">
                <a:solidFill>
                  <a:schemeClr val="accent5"/>
                </a:solidFill>
              </a:rPr>
              <a:t>Retirada do ambiente regulado da matriz de desconto</a:t>
            </a:r>
          </a:p>
          <a:p>
            <a:pPr marL="457200" lvl="1" indent="0">
              <a:buNone/>
            </a:pPr>
            <a:endParaRPr lang="pt-BR" sz="10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Utilização de saldos mensais de energia incentivada decorrentes das sobras de recursos incentivados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2"/>
            <a:r>
              <a:rPr lang="pt-BR" sz="2400" dirty="0" smtClean="0">
                <a:solidFill>
                  <a:srgbClr val="E8E8E8"/>
                </a:solidFill>
              </a:rPr>
              <a:t>Armazenamento </a:t>
            </a:r>
            <a:r>
              <a:rPr lang="pt-BR" sz="2400" dirty="0">
                <a:solidFill>
                  <a:srgbClr val="E8E8E8"/>
                </a:solidFill>
              </a:rPr>
              <a:t>apenas </a:t>
            </a:r>
            <a:r>
              <a:rPr lang="pt-BR" sz="2400" dirty="0" smtClean="0">
                <a:solidFill>
                  <a:srgbClr val="E8E8E8"/>
                </a:solidFill>
              </a:rPr>
              <a:t>do saldo com desconto </a:t>
            </a:r>
            <a:r>
              <a:rPr lang="pt-BR" sz="2400" dirty="0">
                <a:solidFill>
                  <a:srgbClr val="E8E8E8"/>
                </a:solidFill>
              </a:rPr>
              <a:t>“limpo” associado ao perfil de venda </a:t>
            </a:r>
          </a:p>
          <a:p>
            <a:pPr lvl="1"/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137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Retirada do ambiente regulado da matriz de desconto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273630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 - Motivador: </a:t>
            </a:r>
          </a:p>
          <a:p>
            <a:endParaRPr lang="pt-BR" sz="800" b="1" dirty="0" smtClean="0"/>
          </a:p>
          <a:p>
            <a:r>
              <a:rPr lang="pt-BR" sz="2400" b="1" dirty="0"/>
              <a:t>Regra de Comercialização </a:t>
            </a:r>
            <a:r>
              <a:rPr lang="pt-BR" sz="2400" b="1" dirty="0" smtClean="0"/>
              <a:t>vigente:</a:t>
            </a:r>
          </a:p>
          <a:p>
            <a:pPr lvl="1"/>
            <a:r>
              <a:rPr lang="pt-BR" sz="2400" dirty="0" smtClean="0"/>
              <a:t>Considera </a:t>
            </a:r>
            <a:r>
              <a:rPr lang="pt-BR" sz="2400" b="1" u="sng" dirty="0" smtClean="0"/>
              <a:t>toda garantia física</a:t>
            </a:r>
            <a:r>
              <a:rPr lang="pt-BR" sz="2400" dirty="0" smtClean="0"/>
              <a:t> da usina incentivada como </a:t>
            </a:r>
            <a:r>
              <a:rPr lang="pt-BR" sz="2400" b="1" u="sng" dirty="0" smtClean="0"/>
              <a:t>recurso</a:t>
            </a:r>
            <a:r>
              <a:rPr lang="pt-BR" sz="2400" dirty="0" smtClean="0"/>
              <a:t> disponível para venda de energia incentivada</a:t>
            </a:r>
          </a:p>
          <a:p>
            <a:pPr lvl="1"/>
            <a:r>
              <a:rPr lang="pt-BR" sz="2400" dirty="0"/>
              <a:t>Considera </a:t>
            </a:r>
            <a:r>
              <a:rPr lang="pt-BR" sz="2400" b="1" u="sng" dirty="0" smtClean="0"/>
              <a:t>todo contrato da usina</a:t>
            </a:r>
            <a:r>
              <a:rPr lang="pt-BR" sz="2400" dirty="0" smtClean="0"/>
              <a:t> incentivada </a:t>
            </a:r>
            <a:r>
              <a:rPr lang="pt-BR" sz="2400" dirty="0"/>
              <a:t>como </a:t>
            </a:r>
            <a:r>
              <a:rPr lang="pt-BR" sz="2400" b="1" u="sng" dirty="0" smtClean="0"/>
              <a:t>requisito</a:t>
            </a:r>
            <a:r>
              <a:rPr lang="pt-BR" sz="2400" dirty="0" smtClean="0"/>
              <a:t> de energia para o cálculo do desconto resultante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3620046"/>
            <a:ext cx="8809658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pt-BR" sz="2400" b="1" dirty="0"/>
              <a:t>Consequência:</a:t>
            </a:r>
          </a:p>
          <a:p>
            <a:pPr lvl="3"/>
            <a:r>
              <a:rPr lang="pt-BR" sz="2400" dirty="0"/>
              <a:t>Mesmo </a:t>
            </a:r>
            <a:r>
              <a:rPr lang="pt-BR" sz="2400" b="1" u="sng" dirty="0"/>
              <a:t>comprometida 100%</a:t>
            </a:r>
            <a:r>
              <a:rPr lang="pt-BR" sz="2400" dirty="0"/>
              <a:t> com o ambiente regulado, a usina consegue </a:t>
            </a:r>
            <a:r>
              <a:rPr lang="pt-BR" sz="2400" b="1" u="sng" dirty="0"/>
              <a:t>repassar desconto</a:t>
            </a:r>
            <a:r>
              <a:rPr lang="pt-BR" sz="2400" dirty="0"/>
              <a:t> para o Ambiente Livre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5083721"/>
            <a:ext cx="8809658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</a:p>
          <a:p>
            <a:pPr lvl="1"/>
            <a:r>
              <a:rPr lang="pt-BR" sz="2400" b="1" u="sng" dirty="0"/>
              <a:t>Desconsiderar</a:t>
            </a:r>
            <a:r>
              <a:rPr lang="pt-BR" sz="2400" dirty="0"/>
              <a:t> </a:t>
            </a:r>
            <a:r>
              <a:rPr lang="pt-BR" sz="2400" dirty="0" smtClean="0"/>
              <a:t>a garantia física </a:t>
            </a:r>
            <a:r>
              <a:rPr lang="pt-BR" sz="2400" b="1" u="sng" dirty="0" smtClean="0"/>
              <a:t>comprometida</a:t>
            </a:r>
            <a:r>
              <a:rPr lang="pt-BR" sz="2400" dirty="0" smtClean="0"/>
              <a:t> com CCEARs </a:t>
            </a:r>
            <a:r>
              <a:rPr lang="pt-BR" sz="2400" dirty="0"/>
              <a:t>e </a:t>
            </a:r>
            <a:r>
              <a:rPr lang="pt-BR" sz="2400" dirty="0" smtClean="0"/>
              <a:t>o </a:t>
            </a:r>
            <a:r>
              <a:rPr lang="pt-BR" sz="2400" b="1" u="sng" dirty="0" smtClean="0"/>
              <a:t>CCEAR</a:t>
            </a:r>
            <a:r>
              <a:rPr lang="pt-BR" sz="2400" b="1" dirty="0" smtClean="0"/>
              <a:t> </a:t>
            </a:r>
            <a:r>
              <a:rPr lang="pt-BR" sz="2400" dirty="0" smtClean="0"/>
              <a:t>de venda</a:t>
            </a:r>
            <a:r>
              <a:rPr lang="pt-BR" sz="2400" b="1" dirty="0" smtClean="0"/>
              <a:t> </a:t>
            </a:r>
            <a:r>
              <a:rPr lang="pt-BR" sz="2400" dirty="0" smtClean="0"/>
              <a:t>no processamento da </a:t>
            </a:r>
            <a:r>
              <a:rPr lang="pt-BR" sz="2400" dirty="0"/>
              <a:t>matriz de desconto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85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67832" y="955780"/>
            <a:ext cx="4655194" cy="2595843"/>
            <a:chOff x="-45676" y="1071546"/>
            <a:chExt cx="4655194" cy="2595843"/>
          </a:xfrm>
        </p:grpSpPr>
        <p:sp>
          <p:nvSpPr>
            <p:cNvPr id="5" name="CaixaDeTexto 4"/>
            <p:cNvSpPr txBox="1"/>
            <p:nvPr/>
          </p:nvSpPr>
          <p:spPr>
            <a:xfrm>
              <a:off x="285720" y="1071546"/>
              <a:ext cx="22220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i="1" dirty="0" smtClean="0">
                  <a:solidFill>
                    <a:srgbClr val="C00000"/>
                  </a:solidFill>
                </a:rPr>
                <a:t>Situação vigente</a:t>
              </a:r>
              <a:endParaRPr lang="pt-BR" sz="2000" b="1" i="1" dirty="0">
                <a:solidFill>
                  <a:srgbClr val="C00000"/>
                </a:solidFill>
              </a:endParaRPr>
            </a:p>
          </p:txBody>
        </p:sp>
        <p:grpSp>
          <p:nvGrpSpPr>
            <p:cNvPr id="9" name="Grupo 30"/>
            <p:cNvGrpSpPr/>
            <p:nvPr/>
          </p:nvGrpSpPr>
          <p:grpSpPr>
            <a:xfrm>
              <a:off x="-45676" y="1566912"/>
              <a:ext cx="4655194" cy="2100477"/>
              <a:chOff x="588728" y="4246942"/>
              <a:chExt cx="4721542" cy="2177111"/>
            </a:xfrm>
          </p:grpSpPr>
          <p:sp>
            <p:nvSpPr>
              <p:cNvPr id="11" name="Elipse 10"/>
              <p:cNvSpPr/>
              <p:nvPr/>
            </p:nvSpPr>
            <p:spPr bwMode="auto">
              <a:xfrm>
                <a:off x="1708833" y="4685493"/>
                <a:ext cx="900642" cy="94872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perspectiveAbove"/>
                <a:lightRig rig="threePt" dir="t"/>
              </a:scene3d>
              <a:sp3d>
                <a:bevelT w="165100" prst="coolSlant"/>
              </a:sp3d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lt"/>
                  </a:rPr>
                  <a:t>G1</a:t>
                </a:r>
              </a:p>
            </p:txBody>
          </p:sp>
          <p:cxnSp>
            <p:nvCxnSpPr>
              <p:cNvPr id="12" name="Conector de seta reta 11"/>
              <p:cNvCxnSpPr/>
              <p:nvPr/>
            </p:nvCxnSpPr>
            <p:spPr bwMode="auto">
              <a:xfrm flipH="1">
                <a:off x="2592442" y="4814730"/>
                <a:ext cx="613809" cy="257876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cxnSp>
            <p:nvCxnSpPr>
              <p:cNvPr id="13" name="Conector de seta reta 12"/>
              <p:cNvCxnSpPr/>
              <p:nvPr/>
            </p:nvCxnSpPr>
            <p:spPr bwMode="auto">
              <a:xfrm>
                <a:off x="2302215" y="5589613"/>
                <a:ext cx="449214" cy="814488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cxnSp>
            <p:nvCxnSpPr>
              <p:cNvPr id="14" name="Conector de seta reta 13"/>
              <p:cNvCxnSpPr/>
              <p:nvPr/>
            </p:nvCxnSpPr>
            <p:spPr bwMode="auto">
              <a:xfrm flipH="1">
                <a:off x="1561223" y="5609566"/>
                <a:ext cx="482777" cy="814487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sp>
            <p:nvSpPr>
              <p:cNvPr id="15" name="CaixaDeTexto 14"/>
              <p:cNvSpPr txBox="1"/>
              <p:nvPr/>
            </p:nvSpPr>
            <p:spPr>
              <a:xfrm>
                <a:off x="717098" y="4246942"/>
                <a:ext cx="1578322" cy="542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6600"/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GF=10  </a:t>
                </a:r>
                <a:r>
                  <a:rPr kumimoji="0" lang="pt-BR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5">
                        <a:lumMod val="75000"/>
                      </a:schemeClr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(50%)</a:t>
                </a:r>
                <a:endParaRPr kumimoji="0" lang="pt-BR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latin typeface="+mj-lt"/>
                  <a:cs typeface="Tahoma" pitchFamily="34" charset="0"/>
                </a:endParaRPr>
              </a:p>
            </p:txBody>
          </p:sp>
          <p:sp>
            <p:nvSpPr>
              <p:cNvPr id="16" name="CaixaDeTexto 15"/>
              <p:cNvSpPr txBox="1"/>
              <p:nvPr/>
            </p:nvSpPr>
            <p:spPr>
              <a:xfrm>
                <a:off x="2518414" y="4328494"/>
                <a:ext cx="2791856" cy="414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6600"/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CCEAL (Compra)= 5 </a:t>
                </a: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5">
                        <a:lumMod val="75000"/>
                      </a:schemeClr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(0%)</a:t>
                </a:r>
              </a:p>
            </p:txBody>
          </p:sp>
          <p:sp>
            <p:nvSpPr>
              <p:cNvPr id="18" name="CaixaDeTexto 17"/>
              <p:cNvSpPr txBox="1"/>
              <p:nvPr/>
            </p:nvSpPr>
            <p:spPr>
              <a:xfrm>
                <a:off x="588728" y="5561386"/>
                <a:ext cx="1379218" cy="414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6600"/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CCEAR=10</a:t>
                </a:r>
              </a:p>
            </p:txBody>
          </p:sp>
        </p:grpSp>
        <p:sp>
          <p:nvSpPr>
            <p:cNvPr id="54" name="CaixaDeTexto 53"/>
            <p:cNvSpPr txBox="1"/>
            <p:nvPr/>
          </p:nvSpPr>
          <p:spPr>
            <a:xfrm>
              <a:off x="1803061" y="2905769"/>
              <a:ext cx="262806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6600"/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CCEAL (Venda)=5 </a:t>
              </a: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(</a:t>
              </a:r>
              <a:r>
                <a:rPr lang="pt-BR" sz="2000" b="1" kern="0" dirty="0" smtClean="0">
                  <a:solidFill>
                    <a:srgbClr val="FF0000"/>
                  </a:solidFill>
                  <a:latin typeface="+mj-lt"/>
                  <a:cs typeface="Tahoma" pitchFamily="34" charset="0"/>
                </a:rPr>
                <a:t>?</a:t>
              </a: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%)</a:t>
              </a:r>
            </a:p>
          </p:txBody>
        </p:sp>
        <p:sp>
          <p:nvSpPr>
            <p:cNvPr id="55" name="Elipse 54"/>
            <p:cNvSpPr/>
            <p:nvPr/>
          </p:nvSpPr>
          <p:spPr>
            <a:xfrm>
              <a:off x="3776096" y="2808711"/>
              <a:ext cx="629854" cy="647147"/>
            </a:xfrm>
            <a:prstGeom prst="ellipse">
              <a:avLst/>
            </a:prstGeom>
            <a:noFill/>
            <a:ln w="127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dirty="0" smtClean="0"/>
                <a:t> </a:t>
              </a:r>
              <a:endParaRPr lang="pt-BR" dirty="0"/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-59196" y="3799799"/>
            <a:ext cx="4894667" cy="2437513"/>
            <a:chOff x="-34100" y="3899836"/>
            <a:chExt cx="4894667" cy="2437513"/>
          </a:xfrm>
        </p:grpSpPr>
        <p:sp>
          <p:nvSpPr>
            <p:cNvPr id="19" name="CaixaDeTexto 18"/>
            <p:cNvSpPr txBox="1"/>
            <p:nvPr/>
          </p:nvSpPr>
          <p:spPr>
            <a:xfrm>
              <a:off x="285720" y="3899836"/>
              <a:ext cx="12971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i="1" dirty="0" smtClean="0">
                  <a:solidFill>
                    <a:srgbClr val="C00000"/>
                  </a:solidFill>
                </a:rPr>
                <a:t>Proposta</a:t>
              </a:r>
              <a:endParaRPr lang="pt-BR" sz="2000" b="1" i="1" dirty="0">
                <a:solidFill>
                  <a:srgbClr val="C00000"/>
                </a:solidFill>
              </a:endParaRPr>
            </a:p>
          </p:txBody>
        </p:sp>
        <p:grpSp>
          <p:nvGrpSpPr>
            <p:cNvPr id="22" name="Grupo 30"/>
            <p:cNvGrpSpPr/>
            <p:nvPr/>
          </p:nvGrpSpPr>
          <p:grpSpPr>
            <a:xfrm>
              <a:off x="-34100" y="4312297"/>
              <a:ext cx="4894667" cy="2024959"/>
              <a:chOff x="383100" y="4161011"/>
              <a:chExt cx="4964424" cy="2098837"/>
            </a:xfrm>
          </p:grpSpPr>
          <p:sp>
            <p:nvSpPr>
              <p:cNvPr id="24" name="Elipse 23"/>
              <p:cNvSpPr/>
              <p:nvPr/>
            </p:nvSpPr>
            <p:spPr bwMode="auto">
              <a:xfrm>
                <a:off x="1571806" y="4668552"/>
                <a:ext cx="851305" cy="850462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perspectiveAbove"/>
                <a:lightRig rig="threePt" dir="t"/>
              </a:scene3d>
              <a:sp3d>
                <a:bevelT w="165100" prst="coolSlant"/>
              </a:sp3d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lt"/>
                  </a:rPr>
                  <a:t>G1</a:t>
                </a:r>
              </a:p>
            </p:txBody>
          </p:sp>
          <p:cxnSp>
            <p:nvCxnSpPr>
              <p:cNvPr id="25" name="Conector de seta reta 24"/>
              <p:cNvCxnSpPr>
                <a:endCxn id="24" idx="6"/>
              </p:cNvCxnSpPr>
              <p:nvPr/>
            </p:nvCxnSpPr>
            <p:spPr bwMode="auto">
              <a:xfrm flipH="1">
                <a:off x="2423111" y="4647837"/>
                <a:ext cx="638937" cy="445946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cxnSp>
            <p:nvCxnSpPr>
              <p:cNvPr id="26" name="Conector de seta reta 25"/>
              <p:cNvCxnSpPr/>
              <p:nvPr/>
            </p:nvCxnSpPr>
            <p:spPr bwMode="auto">
              <a:xfrm>
                <a:off x="2244945" y="5423907"/>
                <a:ext cx="460697" cy="823295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cxnSp>
            <p:nvCxnSpPr>
              <p:cNvPr id="27" name="Conector de seta reta 26"/>
              <p:cNvCxnSpPr/>
              <p:nvPr/>
            </p:nvCxnSpPr>
            <p:spPr bwMode="auto">
              <a:xfrm flipH="1">
                <a:off x="1424923" y="5461615"/>
                <a:ext cx="448056" cy="798233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stealth"/>
              </a:ln>
              <a:effectLst/>
            </p:spPr>
          </p:cxnSp>
          <p:sp>
            <p:nvSpPr>
              <p:cNvPr id="28" name="CaixaDeTexto 27"/>
              <p:cNvSpPr txBox="1"/>
              <p:nvPr/>
            </p:nvSpPr>
            <p:spPr>
              <a:xfrm>
                <a:off x="865365" y="4161011"/>
                <a:ext cx="1638040" cy="414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6600"/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GF=10  </a:t>
                </a: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5">
                        <a:lumMod val="75000"/>
                      </a:schemeClr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(50%)</a:t>
                </a:r>
              </a:p>
            </p:txBody>
          </p:sp>
          <p:sp>
            <p:nvSpPr>
              <p:cNvPr id="29" name="CaixaDeTexto 28"/>
              <p:cNvSpPr txBox="1"/>
              <p:nvPr/>
            </p:nvSpPr>
            <p:spPr>
              <a:xfrm>
                <a:off x="2469204" y="4166272"/>
                <a:ext cx="2878320" cy="414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pt-BR" sz="2000" b="1" kern="0" dirty="0">
                    <a:solidFill>
                      <a:srgbClr val="006600"/>
                    </a:solidFill>
                    <a:latin typeface="+mj-lt"/>
                    <a:cs typeface="Tahoma" pitchFamily="34" charset="0"/>
                  </a:rPr>
                  <a:t>CCEAL (Compra)= 5 </a:t>
                </a:r>
                <a:r>
                  <a:rPr lang="pt-BR" sz="2000" b="1" kern="0" dirty="0">
                    <a:solidFill>
                      <a:schemeClr val="accent5">
                        <a:lumMod val="75000"/>
                      </a:schemeClr>
                    </a:solidFill>
                    <a:latin typeface="+mj-lt"/>
                    <a:cs typeface="Tahoma" pitchFamily="34" charset="0"/>
                  </a:rPr>
                  <a:t>(0%)</a:t>
                </a:r>
              </a:p>
            </p:txBody>
          </p:sp>
          <p:sp>
            <p:nvSpPr>
              <p:cNvPr id="31" name="CaixaDeTexto 30"/>
              <p:cNvSpPr txBox="1"/>
              <p:nvPr/>
            </p:nvSpPr>
            <p:spPr>
              <a:xfrm>
                <a:off x="383100" y="5481938"/>
                <a:ext cx="1368889" cy="414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:r>
                  <a:rPr kumimoji="0" lang="pt-BR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6600"/>
                    </a:solidFill>
                    <a:effectLst/>
                    <a:uLnTx/>
                    <a:uFillTx/>
                    <a:latin typeface="+mj-lt"/>
                    <a:cs typeface="Tahoma" pitchFamily="34" charset="0"/>
                  </a:rPr>
                  <a:t>CCEAR=10</a:t>
                </a:r>
              </a:p>
            </p:txBody>
          </p:sp>
        </p:grpSp>
        <p:cxnSp>
          <p:nvCxnSpPr>
            <p:cNvPr id="35" name="Forma 34"/>
            <p:cNvCxnSpPr/>
            <p:nvPr/>
          </p:nvCxnSpPr>
          <p:spPr>
            <a:xfrm rot="5400000">
              <a:off x="332287" y="4745883"/>
              <a:ext cx="815856" cy="753858"/>
            </a:xfrm>
            <a:prstGeom prst="curvedConnector3">
              <a:avLst>
                <a:gd name="adj1" fmla="val 50000"/>
              </a:avLst>
            </a:prstGeom>
            <a:ln w="19050">
              <a:solidFill>
                <a:schemeClr val="bg2">
                  <a:lumMod val="50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CaixaDeTexto 61"/>
            <p:cNvSpPr txBox="1"/>
            <p:nvPr/>
          </p:nvSpPr>
          <p:spPr>
            <a:xfrm>
              <a:off x="2117377" y="5786783"/>
              <a:ext cx="26841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6600"/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CCEAL (Venda) =5 </a:t>
              </a: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(</a:t>
              </a:r>
              <a:r>
                <a:rPr lang="pt-BR" sz="2000" b="1" kern="0" dirty="0" smtClean="0">
                  <a:solidFill>
                    <a:srgbClr val="ED1164"/>
                  </a:solidFill>
                  <a:latin typeface="+mj-lt"/>
                  <a:cs typeface="Tahoma" pitchFamily="34" charset="0"/>
                </a:rPr>
                <a:t>?</a:t>
              </a:r>
              <a:r>
                <a:rPr kumimoji="0" lang="pt-B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latin typeface="+mj-lt"/>
                  <a:cs typeface="Tahoma" pitchFamily="34" charset="0"/>
                </a:rPr>
                <a:t>%)</a:t>
              </a:r>
            </a:p>
          </p:txBody>
        </p:sp>
        <p:sp>
          <p:nvSpPr>
            <p:cNvPr id="63" name="Elipse 62"/>
            <p:cNvSpPr/>
            <p:nvPr/>
          </p:nvSpPr>
          <p:spPr>
            <a:xfrm>
              <a:off x="4172460" y="5668179"/>
              <a:ext cx="640660" cy="669170"/>
            </a:xfrm>
            <a:prstGeom prst="ellipse">
              <a:avLst/>
            </a:prstGeom>
            <a:noFill/>
            <a:ln w="127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3886448" y="993139"/>
            <a:ext cx="5098127" cy="2701872"/>
            <a:chOff x="2880193" y="1410299"/>
            <a:chExt cx="5098127" cy="2701872"/>
          </a:xfrm>
        </p:grpSpPr>
        <p:sp>
          <p:nvSpPr>
            <p:cNvPr id="39" name="CaixaDeTexto 38"/>
            <p:cNvSpPr txBox="1"/>
            <p:nvPr/>
          </p:nvSpPr>
          <p:spPr>
            <a:xfrm>
              <a:off x="3948816" y="1410299"/>
              <a:ext cx="28664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2D2DB9">
                      <a:lumMod val="75000"/>
                    </a:srgbClr>
                  </a:solidFill>
                  <a:uLnTx/>
                  <a:uFillTx/>
                  <a:latin typeface="+mj-lt"/>
                </a:rPr>
                <a:t>Cálculo do Desconto:</a:t>
              </a:r>
              <a:endParaRPr kumimoji="0" lang="pt-BR" b="1" i="0" u="none" strike="noStrike" kern="0" cap="none" spc="0" normalizeH="0" baseline="0" noProof="0" dirty="0">
                <a:ln>
                  <a:noFill/>
                </a:ln>
                <a:solidFill>
                  <a:srgbClr val="2D2DB9">
                    <a:lumMod val="75000"/>
                  </a:srgbClr>
                </a:solidFill>
                <a:uLnTx/>
                <a:uFillTx/>
                <a:latin typeface="+mj-lt"/>
              </a:endParaRPr>
            </a:p>
          </p:txBody>
        </p:sp>
        <p:sp>
          <p:nvSpPr>
            <p:cNvPr id="41" name="CaixaDeTexto 40"/>
            <p:cNvSpPr txBox="1"/>
            <p:nvPr/>
          </p:nvSpPr>
          <p:spPr>
            <a:xfrm>
              <a:off x="4357686" y="2000240"/>
              <a:ext cx="5405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GF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  <p:cxnSp>
          <p:nvCxnSpPr>
            <p:cNvPr id="43" name="Conector de seta reta 42"/>
            <p:cNvCxnSpPr/>
            <p:nvPr/>
          </p:nvCxnSpPr>
          <p:spPr>
            <a:xfrm>
              <a:off x="4627953" y="2353580"/>
              <a:ext cx="227547" cy="220807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de seta reta 44"/>
            <p:cNvCxnSpPr/>
            <p:nvPr/>
          </p:nvCxnSpPr>
          <p:spPr>
            <a:xfrm rot="16200000" flipH="1">
              <a:off x="5560689" y="2301938"/>
              <a:ext cx="313140" cy="281249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de seta reta 46"/>
            <p:cNvCxnSpPr/>
            <p:nvPr/>
          </p:nvCxnSpPr>
          <p:spPr>
            <a:xfrm rot="16200000" flipV="1">
              <a:off x="5214944" y="3357563"/>
              <a:ext cx="428627" cy="142875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ector de seta reta 50"/>
            <p:cNvCxnSpPr/>
            <p:nvPr/>
          </p:nvCxnSpPr>
          <p:spPr>
            <a:xfrm rot="5400000" flipH="1" flipV="1">
              <a:off x="5419731" y="3367087"/>
              <a:ext cx="438153" cy="13335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CaixaDeTexto 52"/>
            <p:cNvSpPr txBox="1"/>
            <p:nvPr/>
          </p:nvSpPr>
          <p:spPr>
            <a:xfrm>
              <a:off x="2880193" y="3712061"/>
              <a:ext cx="50981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000" b="1" dirty="0" smtClean="0">
                  <a:solidFill>
                    <a:srgbClr val="007E39"/>
                  </a:solidFill>
                  <a:latin typeface="Calibri"/>
                  <a:cs typeface="Calibri"/>
                </a:rPr>
                <a:t>Σ</a:t>
              </a:r>
              <a:r>
                <a:rPr lang="pt-BR" sz="2000" b="1" dirty="0" smtClean="0">
                  <a:solidFill>
                    <a:srgbClr val="007E39"/>
                  </a:solidFill>
                  <a:latin typeface="Calibri"/>
                  <a:cs typeface="Calibri"/>
                </a:rPr>
                <a:t> </a:t>
              </a:r>
              <a:r>
                <a:rPr lang="pt-BR" sz="2000" b="1" dirty="0" smtClean="0">
                  <a:solidFill>
                    <a:srgbClr val="007E39"/>
                  </a:solidFill>
                </a:rPr>
                <a:t>Contratos de Venda (CCEAR e CCEAL)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  <p:cxnSp>
          <p:nvCxnSpPr>
            <p:cNvPr id="57" name="Conector de seta reta 56"/>
            <p:cNvCxnSpPr>
              <a:stCxn id="55" idx="6"/>
            </p:cNvCxnSpPr>
            <p:nvPr/>
          </p:nvCxnSpPr>
          <p:spPr>
            <a:xfrm flipV="1">
              <a:off x="3377539" y="2852487"/>
              <a:ext cx="793871" cy="398365"/>
            </a:xfrm>
            <a:prstGeom prst="straightConnector1">
              <a:avLst/>
            </a:prstGeom>
            <a:ln w="1270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CaixaDeTexto 75"/>
            <p:cNvSpPr txBox="1"/>
            <p:nvPr/>
          </p:nvSpPr>
          <p:spPr>
            <a:xfrm>
              <a:off x="4973121" y="1964924"/>
              <a:ext cx="22767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CCEAL (Compra)</a:t>
              </a:r>
              <a:endParaRPr lang="pt-BR" sz="1400" b="1" dirty="0">
                <a:solidFill>
                  <a:srgbClr val="007E39"/>
                </a:solidFill>
              </a:endParaRPr>
            </a:p>
          </p:txBody>
        </p:sp>
      </p:grpSp>
      <p:grpSp>
        <p:nvGrpSpPr>
          <p:cNvPr id="10" name="Grupo 9"/>
          <p:cNvGrpSpPr/>
          <p:nvPr/>
        </p:nvGrpSpPr>
        <p:grpSpPr>
          <a:xfrm>
            <a:off x="4788024" y="4145538"/>
            <a:ext cx="4220993" cy="2679268"/>
            <a:chOff x="3710332" y="4150238"/>
            <a:chExt cx="4220993" cy="2679268"/>
          </a:xfrm>
        </p:grpSpPr>
        <p:sp>
          <p:nvSpPr>
            <p:cNvPr id="40" name="CaixaDeTexto 39"/>
            <p:cNvSpPr txBox="1"/>
            <p:nvPr/>
          </p:nvSpPr>
          <p:spPr>
            <a:xfrm>
              <a:off x="3996013" y="4150238"/>
              <a:ext cx="28664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2D2DB9">
                      <a:lumMod val="75000"/>
                    </a:srgbClr>
                  </a:solidFill>
                  <a:uLnTx/>
                  <a:uFillTx/>
                  <a:latin typeface="+mj-lt"/>
                </a:rPr>
                <a:t>Cálculo do Desconto:</a:t>
              </a:r>
              <a:endPara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2D2DB9">
                    <a:lumMod val="75000"/>
                  </a:srgbClr>
                </a:solidFill>
                <a:uLnTx/>
                <a:uFillTx/>
                <a:latin typeface="+mj-lt"/>
              </a:endParaRPr>
            </a:p>
          </p:txBody>
        </p:sp>
        <p:cxnSp>
          <p:nvCxnSpPr>
            <p:cNvPr id="64" name="Conector de seta reta 63"/>
            <p:cNvCxnSpPr>
              <a:stCxn id="63" idx="6"/>
            </p:cNvCxnSpPr>
            <p:nvPr/>
          </p:nvCxnSpPr>
          <p:spPr>
            <a:xfrm flipV="1">
              <a:off x="3710332" y="5781842"/>
              <a:ext cx="571178" cy="125585"/>
            </a:xfrm>
            <a:prstGeom prst="straightConnector1">
              <a:avLst/>
            </a:prstGeom>
            <a:ln w="1270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CaixaDeTexto 64"/>
            <p:cNvSpPr txBox="1"/>
            <p:nvPr/>
          </p:nvSpPr>
          <p:spPr>
            <a:xfrm>
              <a:off x="3944469" y="4784254"/>
              <a:ext cx="5405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GF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  <p:cxnSp>
          <p:nvCxnSpPr>
            <p:cNvPr id="66" name="Conector de seta reta 65"/>
            <p:cNvCxnSpPr/>
            <p:nvPr/>
          </p:nvCxnSpPr>
          <p:spPr>
            <a:xfrm>
              <a:off x="4308641" y="5115300"/>
              <a:ext cx="657864" cy="262061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CaixaDeTexto 66"/>
            <p:cNvSpPr txBox="1"/>
            <p:nvPr/>
          </p:nvSpPr>
          <p:spPr>
            <a:xfrm>
              <a:off x="4574428" y="4729844"/>
              <a:ext cx="10999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CCEAR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  <p:cxnSp>
          <p:nvCxnSpPr>
            <p:cNvPr id="68" name="Conector de seta reta 67"/>
            <p:cNvCxnSpPr/>
            <p:nvPr/>
          </p:nvCxnSpPr>
          <p:spPr>
            <a:xfrm rot="16200000" flipH="1">
              <a:off x="5286387" y="5143509"/>
              <a:ext cx="323771" cy="180904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ector de seta reta 70"/>
            <p:cNvCxnSpPr/>
            <p:nvPr/>
          </p:nvCxnSpPr>
          <p:spPr>
            <a:xfrm rot="16200000" flipH="1">
              <a:off x="6346507" y="5103163"/>
              <a:ext cx="313140" cy="281249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CaixaDeTexto 71"/>
            <p:cNvSpPr txBox="1"/>
            <p:nvPr/>
          </p:nvSpPr>
          <p:spPr>
            <a:xfrm>
              <a:off x="5654548" y="4729844"/>
              <a:ext cx="22767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CCEAL (Compra)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  <p:cxnSp>
          <p:nvCxnSpPr>
            <p:cNvPr id="74" name="Conector de seta reta 73"/>
            <p:cNvCxnSpPr/>
            <p:nvPr/>
          </p:nvCxnSpPr>
          <p:spPr>
            <a:xfrm rot="5400000" flipH="1" flipV="1">
              <a:off x="5555638" y="6163043"/>
              <a:ext cx="438153" cy="13335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CaixaDeTexto 74"/>
            <p:cNvSpPr txBox="1"/>
            <p:nvPr/>
          </p:nvSpPr>
          <p:spPr>
            <a:xfrm>
              <a:off x="4862348" y="6429396"/>
              <a:ext cx="206383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2000" b="1" dirty="0" smtClean="0">
                  <a:solidFill>
                    <a:srgbClr val="007E39"/>
                  </a:solidFill>
                </a:rPr>
                <a:t>CCEAL (Venda)</a:t>
              </a:r>
              <a:endParaRPr lang="pt-BR" sz="2000" b="1" dirty="0">
                <a:solidFill>
                  <a:srgbClr val="007E39"/>
                </a:solidFill>
              </a:endParaRPr>
            </a:p>
          </p:txBody>
        </p:sp>
      </p:grpSp>
      <p:sp>
        <p:nvSpPr>
          <p:cNvPr id="5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Retirada do ambiente regulado da matriz de desconto</a:t>
            </a:r>
          </a:p>
        </p:txBody>
      </p:sp>
      <p:cxnSp>
        <p:nvCxnSpPr>
          <p:cNvPr id="14356" name="Conector reto 14355"/>
          <p:cNvCxnSpPr/>
          <p:nvPr/>
        </p:nvCxnSpPr>
        <p:spPr>
          <a:xfrm flipV="1">
            <a:off x="0" y="3789040"/>
            <a:ext cx="9144000" cy="1014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18</a:t>
            </a:fld>
            <a:endParaRPr lang="pt-B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tângulo 1"/>
              <p:cNvSpPr/>
              <p:nvPr/>
            </p:nvSpPr>
            <p:spPr>
              <a:xfrm>
                <a:off x="5159886" y="2192190"/>
                <a:ext cx="3849131" cy="6229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b="1" i="1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pt-BR" b="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t-BR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10×0,5+5×0</m:t>
                          </m:r>
                        </m:num>
                        <m:den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10+5</m:t>
                          </m:r>
                        </m:den>
                      </m:f>
                      <m:r>
                        <a:rPr lang="pt-BR" b="0" i="0">
                          <a:latin typeface="Cambria Math" panose="02040503050406030204" pitchFamily="18" charset="0"/>
                        </a:rPr>
                        <m:t>=0,33=33%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2" name="Retângulo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886" y="2192190"/>
                <a:ext cx="3849131" cy="62292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tângulo 16"/>
              <p:cNvSpPr/>
              <p:nvPr/>
            </p:nvSpPr>
            <p:spPr>
              <a:xfrm>
                <a:off x="5229199" y="5421297"/>
                <a:ext cx="3710503" cy="629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b="1" i="1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pt-BR" b="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t-BR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pt-BR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pt-BR" b="0" i="0">
                                  <a:latin typeface="Cambria Math" panose="02040503050406030204" pitchFamily="18" charset="0"/>
                                </a:rPr>
                                <m:t>10−10</m:t>
                              </m:r>
                            </m:e>
                          </m:d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×0,5+5×0</m:t>
                          </m:r>
                        </m:num>
                        <m:den>
                          <m:r>
                            <a:rPr lang="pt-BR" b="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pt-BR" b="0" i="0">
                          <a:latin typeface="Cambria Math" panose="02040503050406030204" pitchFamily="18" charset="0"/>
                        </a:rPr>
                        <m:t>=0%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17" name="Retângulo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9199" y="5421297"/>
                <a:ext cx="3710503" cy="62991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48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Aprimoramento do cálculo do desconto aplicado à TUSD/TUST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5877272"/>
          </a:xfrm>
        </p:spPr>
        <p:txBody>
          <a:bodyPr>
            <a:noAutofit/>
          </a:bodyPr>
          <a:lstStyle/>
          <a:p>
            <a:endParaRPr lang="pt-BR" sz="800" b="1" dirty="0" smtClean="0">
              <a:solidFill>
                <a:schemeClr val="accent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5"/>
                </a:solidFill>
              </a:rPr>
              <a:t>Aprimoramento do cálculo do desconto aplicado à TUSD/TUST</a:t>
            </a:r>
            <a:r>
              <a:rPr lang="pt-BR" sz="2400" b="1" dirty="0" smtClean="0">
                <a:solidFill>
                  <a:schemeClr val="accent5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1000" b="1" dirty="0" smtClean="0"/>
          </a:p>
          <a:p>
            <a:pPr lvl="1"/>
            <a:endParaRPr lang="pt-BR" sz="8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da garantia física com desconto associado zerado no cálculo do desconto resultante da usina</a:t>
            </a:r>
          </a:p>
          <a:p>
            <a:pPr marL="457200" lvl="1" indent="0">
              <a:buNone/>
            </a:pPr>
            <a:endParaRPr lang="pt-BR" sz="10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do ambiente regulado da matriz de desconto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1"/>
            <a:r>
              <a:rPr lang="pt-BR" sz="2400" b="1" dirty="0">
                <a:solidFill>
                  <a:schemeClr val="accent5"/>
                </a:solidFill>
              </a:rPr>
              <a:t>Utilização de saldos mensais de energia incentivada decorrentes das sobras de recursos incentivados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2"/>
            <a:r>
              <a:rPr lang="pt-BR" sz="2400" dirty="0" smtClean="0">
                <a:solidFill>
                  <a:srgbClr val="E8E8E8"/>
                </a:solidFill>
              </a:rPr>
              <a:t>Armazenamento apenas do saldo com desconto </a:t>
            </a:r>
            <a:r>
              <a:rPr lang="pt-BR" sz="2400" dirty="0">
                <a:solidFill>
                  <a:srgbClr val="E8E8E8"/>
                </a:solidFill>
              </a:rPr>
              <a:t>“limpo” associado ao perfil de venda </a:t>
            </a:r>
          </a:p>
          <a:p>
            <a:pPr lvl="1"/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96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44016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 - Motivador:</a:t>
            </a:r>
            <a:endParaRPr lang="pt-BR" sz="800" b="1" dirty="0" smtClean="0"/>
          </a:p>
          <a:p>
            <a:r>
              <a:rPr lang="pt-BR" sz="2400" b="1" dirty="0"/>
              <a:t>Regra de Comercialização </a:t>
            </a:r>
            <a:r>
              <a:rPr lang="pt-BR" sz="2400" b="1" dirty="0" smtClean="0"/>
              <a:t>vigente: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14373" y="1921396"/>
            <a:ext cx="8950116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dirty="0"/>
              <a:t>Diferença da metodologia de cálculo:</a:t>
            </a:r>
          </a:p>
          <a:p>
            <a:pPr lvl="2"/>
            <a:r>
              <a:rPr lang="pt-BR" sz="2400" b="1" dirty="0"/>
              <a:t>Penalidade por Insuficiência de Lastro</a:t>
            </a:r>
            <a:r>
              <a:rPr lang="pt-BR" sz="2400" dirty="0"/>
              <a:t>:</a:t>
            </a:r>
          </a:p>
          <a:p>
            <a:pPr lvl="3"/>
            <a:r>
              <a:rPr lang="pt-BR" sz="2400" dirty="0"/>
              <a:t>Considera recursos e requisitos </a:t>
            </a:r>
            <a:r>
              <a:rPr lang="pt-BR" sz="2400" b="1" u="sng" dirty="0"/>
              <a:t>de 12 meses anteriores</a:t>
            </a:r>
            <a:r>
              <a:rPr lang="pt-BR" sz="2400" dirty="0"/>
              <a:t> ao mês de contabilização.</a:t>
            </a:r>
          </a:p>
          <a:p>
            <a:pPr lvl="2"/>
            <a:r>
              <a:rPr lang="pt-BR" sz="2400" b="1" dirty="0"/>
              <a:t>Repasse do Desconto TUSD/TUST: </a:t>
            </a:r>
          </a:p>
          <a:p>
            <a:pPr lvl="3"/>
            <a:r>
              <a:rPr lang="pt-BR" sz="2400" dirty="0"/>
              <a:t>Considera recursos e requisitos </a:t>
            </a:r>
            <a:r>
              <a:rPr lang="pt-BR" sz="2400" b="1" u="sng" dirty="0"/>
              <a:t>apenas do mês</a:t>
            </a:r>
            <a:r>
              <a:rPr lang="pt-BR" sz="2400" dirty="0"/>
              <a:t> de contabilização.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1310" y="4916190"/>
            <a:ext cx="914269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b="1" dirty="0"/>
              <a:t>Consequência:</a:t>
            </a:r>
          </a:p>
          <a:p>
            <a:pPr lvl="2"/>
            <a:r>
              <a:rPr lang="pt-BR" sz="2400" b="1" u="sng" dirty="0"/>
              <a:t>Há lastro</a:t>
            </a:r>
            <a:r>
              <a:rPr lang="pt-BR" sz="2400" dirty="0"/>
              <a:t> para </a:t>
            </a:r>
            <a:r>
              <a:rPr lang="pt-BR" sz="2400" b="1" u="sng" dirty="0"/>
              <a:t>venda</a:t>
            </a:r>
            <a:r>
              <a:rPr lang="pt-BR" sz="2400" dirty="0"/>
              <a:t> no horizonte de apuração da penalidade</a:t>
            </a:r>
          </a:p>
          <a:p>
            <a:pPr lvl="2"/>
            <a:r>
              <a:rPr lang="pt-BR" sz="2400" dirty="0"/>
              <a:t>O </a:t>
            </a:r>
            <a:r>
              <a:rPr lang="pt-BR" sz="2400" b="1" u="sng" dirty="0"/>
              <a:t>desconto</a:t>
            </a:r>
            <a:r>
              <a:rPr lang="pt-BR" sz="2400" dirty="0"/>
              <a:t> TUSD/TUST associado a este lastro </a:t>
            </a:r>
            <a:r>
              <a:rPr lang="pt-BR" sz="2400" b="1" u="sng" dirty="0"/>
              <a:t>não é repassado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14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79208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/>
              <a:t>Contexto - Motivador: Regra </a:t>
            </a:r>
            <a:r>
              <a:rPr lang="pt-BR" sz="2000" b="1" dirty="0"/>
              <a:t>de Comercialização </a:t>
            </a:r>
            <a:r>
              <a:rPr lang="pt-BR" sz="2000" b="1" dirty="0" smtClean="0"/>
              <a:t>atual</a:t>
            </a:r>
          </a:p>
          <a:p>
            <a:pPr algn="just">
              <a:defRPr/>
            </a:pPr>
            <a:r>
              <a:rPr lang="pt-BR" sz="2000" b="1" dirty="0"/>
              <a:t>Compra: </a:t>
            </a:r>
            <a:r>
              <a:rPr lang="pt-BR" sz="2000" dirty="0"/>
              <a:t>2</a:t>
            </a:r>
            <a:r>
              <a:rPr lang="pt-BR" sz="2000" dirty="0" smtClean="0"/>
              <a:t>0 </a:t>
            </a:r>
            <a:r>
              <a:rPr lang="pt-BR" sz="2000" dirty="0"/>
              <a:t>MWh de Energia Incentivada durante 6 meses </a:t>
            </a:r>
            <a:r>
              <a:rPr lang="pt-BR" sz="2000" b="1" dirty="0"/>
              <a:t>= </a:t>
            </a:r>
            <a:r>
              <a:rPr lang="pt-BR" sz="2000" b="1" dirty="0" smtClean="0"/>
              <a:t>120 Recurso</a:t>
            </a:r>
          </a:p>
          <a:p>
            <a:pPr algn="just">
              <a:defRPr/>
            </a:pPr>
            <a:r>
              <a:rPr lang="pt-BR" sz="2000" b="1" dirty="0"/>
              <a:t>Venda: </a:t>
            </a:r>
            <a:r>
              <a:rPr lang="pt-BR" sz="2000" dirty="0" smtClean="0"/>
              <a:t>10 </a:t>
            </a:r>
            <a:r>
              <a:rPr lang="pt-BR" sz="2000" dirty="0"/>
              <a:t>MWh de Energia Incentivada durante 12 meses =</a:t>
            </a:r>
            <a:r>
              <a:rPr lang="pt-BR" sz="2000" b="1" dirty="0"/>
              <a:t> </a:t>
            </a:r>
            <a:r>
              <a:rPr lang="pt-BR" sz="2000" b="1" dirty="0" smtClean="0"/>
              <a:t>120 </a:t>
            </a:r>
            <a:r>
              <a:rPr lang="pt-BR" sz="2000" b="1" dirty="0"/>
              <a:t>Requisito</a:t>
            </a:r>
          </a:p>
          <a:p>
            <a:pPr algn="just">
              <a:defRPr/>
            </a:pPr>
            <a:endParaRPr lang="pt-BR" sz="2000" b="1" dirty="0" smtClean="0"/>
          </a:p>
        </p:txBody>
      </p:sp>
      <p:graphicFrame>
        <p:nvGraphicFramePr>
          <p:cNvPr id="7" name="Gráfico 6"/>
          <p:cNvGraphicFramePr/>
          <p:nvPr>
            <p:extLst/>
          </p:nvPr>
        </p:nvGraphicFramePr>
        <p:xfrm>
          <a:off x="0" y="2204864"/>
          <a:ext cx="868680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CaixaDeTexto 1"/>
          <p:cNvSpPr txBox="1"/>
          <p:nvPr/>
        </p:nvSpPr>
        <p:spPr>
          <a:xfrm>
            <a:off x="4893766" y="4005064"/>
            <a:ext cx="3526160" cy="29634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000" b="1" dirty="0">
                <a:solidFill>
                  <a:srgbClr val="FF0000"/>
                </a:solidFill>
              </a:rPr>
              <a:t>Perda</a:t>
            </a:r>
            <a:r>
              <a:rPr lang="pt-BR" sz="2000" b="1" baseline="0" dirty="0">
                <a:solidFill>
                  <a:srgbClr val="FF0000"/>
                </a:solidFill>
              </a:rPr>
              <a:t> de Desconto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9" name="Chave esquerda 8"/>
          <p:cNvSpPr/>
          <p:nvPr/>
        </p:nvSpPr>
        <p:spPr>
          <a:xfrm rot="5400000">
            <a:off x="6341146" y="2664525"/>
            <a:ext cx="428650" cy="3966942"/>
          </a:xfrm>
          <a:prstGeom prst="leftBrac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b="1" dirty="0"/>
          </a:p>
        </p:txBody>
      </p:sp>
      <p:sp>
        <p:nvSpPr>
          <p:cNvPr id="15" name="CaixaDeTexto 22"/>
          <p:cNvSpPr txBox="1"/>
          <p:nvPr/>
        </p:nvSpPr>
        <p:spPr>
          <a:xfrm>
            <a:off x="1259703" y="3993604"/>
            <a:ext cx="648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6" name="CaixaDeTexto 22"/>
          <p:cNvSpPr txBox="1"/>
          <p:nvPr/>
        </p:nvSpPr>
        <p:spPr>
          <a:xfrm>
            <a:off x="1907814" y="399360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7" name="CaixaDeTexto 22"/>
          <p:cNvSpPr txBox="1"/>
          <p:nvPr/>
        </p:nvSpPr>
        <p:spPr>
          <a:xfrm>
            <a:off x="2627894" y="399360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CaixaDeTexto 22"/>
          <p:cNvSpPr txBox="1"/>
          <p:nvPr/>
        </p:nvSpPr>
        <p:spPr>
          <a:xfrm>
            <a:off x="3275966" y="399360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9" name="CaixaDeTexto 22"/>
          <p:cNvSpPr txBox="1"/>
          <p:nvPr/>
        </p:nvSpPr>
        <p:spPr>
          <a:xfrm>
            <a:off x="3923928" y="3993604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0" name="CaixaDeTexto 22"/>
          <p:cNvSpPr txBox="1"/>
          <p:nvPr/>
        </p:nvSpPr>
        <p:spPr>
          <a:xfrm>
            <a:off x="611560" y="3993604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1" name="CaixaDeTexto 22"/>
          <p:cNvSpPr txBox="1"/>
          <p:nvPr/>
        </p:nvSpPr>
        <p:spPr>
          <a:xfrm>
            <a:off x="1259703" y="5445224"/>
            <a:ext cx="648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2" name="CaixaDeTexto 22"/>
          <p:cNvSpPr txBox="1"/>
          <p:nvPr/>
        </p:nvSpPr>
        <p:spPr>
          <a:xfrm>
            <a:off x="1907814" y="544522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2627894" y="544522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4" name="CaixaDeTexto 22"/>
          <p:cNvSpPr txBox="1"/>
          <p:nvPr/>
        </p:nvSpPr>
        <p:spPr>
          <a:xfrm>
            <a:off x="3275966" y="5445224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CaixaDeTexto 22"/>
          <p:cNvSpPr txBox="1"/>
          <p:nvPr/>
        </p:nvSpPr>
        <p:spPr>
          <a:xfrm>
            <a:off x="3923928" y="5445224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6" name="CaixaDeTexto 22"/>
          <p:cNvSpPr txBox="1"/>
          <p:nvPr/>
        </p:nvSpPr>
        <p:spPr>
          <a:xfrm>
            <a:off x="611560" y="5445224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50%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5" name="CaixaDeTexto 22"/>
          <p:cNvSpPr txBox="1"/>
          <p:nvPr/>
        </p:nvSpPr>
        <p:spPr>
          <a:xfrm>
            <a:off x="5266371" y="5456881"/>
            <a:ext cx="648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6" name="CaixaDeTexto 22"/>
          <p:cNvSpPr txBox="1"/>
          <p:nvPr/>
        </p:nvSpPr>
        <p:spPr>
          <a:xfrm>
            <a:off x="5914443" y="5456881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7" name="CaixaDeTexto 36"/>
          <p:cNvSpPr txBox="1"/>
          <p:nvPr/>
        </p:nvSpPr>
        <p:spPr>
          <a:xfrm>
            <a:off x="6634633" y="5456881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8" name="CaixaDeTexto 22"/>
          <p:cNvSpPr txBox="1"/>
          <p:nvPr/>
        </p:nvSpPr>
        <p:spPr>
          <a:xfrm>
            <a:off x="7288326" y="5456881"/>
            <a:ext cx="647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9" name="CaixaDeTexto 22"/>
          <p:cNvSpPr txBox="1"/>
          <p:nvPr/>
        </p:nvSpPr>
        <p:spPr>
          <a:xfrm>
            <a:off x="8002675" y="5456881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0" name="CaixaDeTexto 22"/>
          <p:cNvSpPr txBox="1"/>
          <p:nvPr/>
        </p:nvSpPr>
        <p:spPr>
          <a:xfrm>
            <a:off x="4618299" y="5456881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ysClr val="window" lastClr="FFFFFF"/>
                </a:solidFill>
                <a:latin typeface="Calibri"/>
              </a:rPr>
              <a:t>0%</a:t>
            </a:r>
            <a:endParaRPr lang="pt-BR" sz="16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60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87220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</a:p>
          <a:p>
            <a:endParaRPr lang="pt-BR" sz="800" b="1" dirty="0" smtClean="0"/>
          </a:p>
          <a:p>
            <a:r>
              <a:rPr lang="pt-BR" sz="2400" b="1" dirty="0"/>
              <a:t>NT nº </a:t>
            </a:r>
            <a:r>
              <a:rPr lang="pt-BR" sz="2400" b="1" dirty="0" smtClean="0"/>
              <a:t>92/2010 – SEM/ANEEL:</a:t>
            </a:r>
          </a:p>
          <a:p>
            <a:pPr lvl="1"/>
            <a:r>
              <a:rPr lang="pt-BR" sz="2400" b="1" u="sng" dirty="0"/>
              <a:t>Utilização de saldos</a:t>
            </a:r>
            <a:r>
              <a:rPr lang="pt-BR" sz="2400" dirty="0"/>
              <a:t> mensais de energia incentivada decorrentes das </a:t>
            </a:r>
            <a:r>
              <a:rPr lang="pt-BR" sz="2400" b="1" u="sng" dirty="0"/>
              <a:t>sobras de recursos </a:t>
            </a:r>
            <a:r>
              <a:rPr lang="pt-BR" sz="2400" b="1" u="sng" dirty="0" smtClean="0"/>
              <a:t>incentivados </a:t>
            </a:r>
            <a:r>
              <a:rPr lang="pt-BR" sz="2400" dirty="0" smtClean="0"/>
              <a:t>:</a:t>
            </a:r>
            <a:endParaRPr lang="pt-BR" sz="2400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3097039"/>
            <a:ext cx="8809658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pt-BR" sz="2400" dirty="0"/>
              <a:t>Possibilita a utilização dos </a:t>
            </a:r>
            <a:r>
              <a:rPr lang="pt-BR" sz="2400" b="1" u="sng" dirty="0"/>
              <a:t>saldos mensais</a:t>
            </a:r>
            <a:r>
              <a:rPr lang="pt-BR" sz="2400" dirty="0"/>
              <a:t> </a:t>
            </a:r>
            <a:r>
              <a:rPr lang="pt-BR" sz="2400" dirty="0" smtClean="0"/>
              <a:t>desde </a:t>
            </a:r>
            <a:r>
              <a:rPr lang="pt-BR" sz="2400" dirty="0"/>
              <a:t>que haja </a:t>
            </a:r>
            <a:r>
              <a:rPr lang="pt-BR" sz="2400" b="1" u="sng" dirty="0"/>
              <a:t>déficit</a:t>
            </a:r>
            <a:r>
              <a:rPr lang="pt-BR" sz="2400" dirty="0"/>
              <a:t> de recurso incentivado no mês de apuração.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4384055"/>
            <a:ext cx="8809658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pt-BR" sz="2400" dirty="0"/>
              <a:t>Prioritariamente, utiliza-se o </a:t>
            </a:r>
            <a:r>
              <a:rPr lang="pt-BR" sz="2400" b="1" u="sng" dirty="0"/>
              <a:t>saldo mensal</a:t>
            </a:r>
            <a:r>
              <a:rPr lang="pt-BR" sz="2400" dirty="0"/>
              <a:t> dos meses mais antigos, limitado a um horizonte de 11 meses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245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285720" y="928670"/>
            <a:ext cx="85011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1º Mês</a:t>
            </a:r>
            <a:endParaRPr lang="pt-BR" b="1" u="sng" dirty="0"/>
          </a:p>
        </p:txBody>
      </p:sp>
      <p:pic>
        <p:nvPicPr>
          <p:cNvPr id="7" name="char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42" y="5786454"/>
            <a:ext cx="3472813" cy="37885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028000" y="3571876"/>
            <a:ext cx="576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</a:t>
            </a:r>
            <a:r>
              <a:rPr lang="pt-BR" sz="1400" b="1" dirty="0" smtClean="0">
                <a:solidFill>
                  <a:schemeClr val="bg1"/>
                </a:solidFill>
                <a:latin typeface="+mn-lt"/>
              </a:rPr>
              <a:t>%</a:t>
            </a:r>
            <a:endParaRPr lang="pt-BR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315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1º Mês</a:t>
            </a:r>
            <a:endParaRPr lang="pt-BR" b="1" u="sng" dirty="0"/>
          </a:p>
        </p:txBody>
      </p:sp>
      <p:sp>
        <p:nvSpPr>
          <p:cNvPr id="8" name="CaixaDeTexto 7"/>
          <p:cNvSpPr txBox="1"/>
          <p:nvPr/>
        </p:nvSpPr>
        <p:spPr>
          <a:xfrm>
            <a:off x="8028000" y="3571876"/>
            <a:ext cx="576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have esquerda 8"/>
          <p:cNvSpPr/>
          <p:nvPr/>
        </p:nvSpPr>
        <p:spPr>
          <a:xfrm>
            <a:off x="7643834" y="4071942"/>
            <a:ext cx="331471" cy="714380"/>
          </a:xfrm>
          <a:prstGeom prst="leftBrac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285720" y="928670"/>
            <a:ext cx="850112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</a:t>
            </a:r>
            <a:endParaRPr lang="pt-BR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48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1º Mês</a:t>
            </a:r>
            <a:endParaRPr lang="pt-BR" b="1" u="sng" dirty="0"/>
          </a:p>
        </p:txBody>
      </p:sp>
      <p:sp>
        <p:nvSpPr>
          <p:cNvPr id="8" name="CaixaDeTexto 7"/>
          <p:cNvSpPr txBox="1"/>
          <p:nvPr/>
        </p:nvSpPr>
        <p:spPr>
          <a:xfrm>
            <a:off x="8025357" y="4357694"/>
            <a:ext cx="7231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85720" y="928670"/>
            <a:ext cx="850112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8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2º Mês</a:t>
            </a:r>
            <a:endParaRPr lang="pt-BR" b="1" u="sng" dirty="0"/>
          </a:p>
        </p:txBody>
      </p:sp>
      <p:pic>
        <p:nvPicPr>
          <p:cNvPr id="6" name="char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42" y="5786454"/>
            <a:ext cx="3472813" cy="37885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8028000" y="3672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416000" y="4357694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85720" y="928671"/>
            <a:ext cx="85011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96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2º Mês</a:t>
            </a:r>
            <a:endParaRPr lang="pt-BR" b="1" u="sng" dirty="0"/>
          </a:p>
        </p:txBody>
      </p:sp>
      <p:sp>
        <p:nvSpPr>
          <p:cNvPr id="6" name="CaixaDeTexto 5"/>
          <p:cNvSpPr txBox="1"/>
          <p:nvPr/>
        </p:nvSpPr>
        <p:spPr>
          <a:xfrm>
            <a:off x="8028000" y="399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416000" y="4357694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have esquerda 9"/>
          <p:cNvSpPr/>
          <p:nvPr/>
        </p:nvSpPr>
        <p:spPr>
          <a:xfrm rot="10800000">
            <a:off x="8501089" y="3429000"/>
            <a:ext cx="357190" cy="1428760"/>
          </a:xfrm>
          <a:prstGeom prst="leftBrac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"/>
          <p:cNvSpPr txBox="1"/>
          <p:nvPr/>
        </p:nvSpPr>
        <p:spPr>
          <a:xfrm>
            <a:off x="8715372" y="3714752"/>
            <a:ext cx="428628" cy="35719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b="1" dirty="0" smtClean="0"/>
              <a:t>35</a:t>
            </a:r>
          </a:p>
          <a:p>
            <a:endParaRPr lang="pt-BR" sz="14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832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180000" y="2268000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2º Mês</a:t>
            </a:r>
            <a:endParaRPr lang="pt-BR" b="1" u="sng" dirty="0"/>
          </a:p>
        </p:txBody>
      </p:sp>
      <p:sp>
        <p:nvSpPr>
          <p:cNvPr id="8" name="CaixaDeTexto 7"/>
          <p:cNvSpPr txBox="1"/>
          <p:nvPr/>
        </p:nvSpPr>
        <p:spPr>
          <a:xfrm>
            <a:off x="7416000" y="435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028000" y="399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50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1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3º Mês</a:t>
            </a:r>
            <a:endParaRPr lang="pt-BR" b="1" u="sng" dirty="0"/>
          </a:p>
        </p:txBody>
      </p:sp>
      <p:sp>
        <p:nvSpPr>
          <p:cNvPr id="6" name="CaixaDeTexto 5"/>
          <p:cNvSpPr txBox="1"/>
          <p:nvPr/>
        </p:nvSpPr>
        <p:spPr>
          <a:xfrm>
            <a:off x="7452320" y="3960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840000" y="435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sz="2000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709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3º Mês</a:t>
            </a:r>
            <a:endParaRPr lang="pt-BR" b="1" u="sng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9543" y="5661248"/>
            <a:ext cx="5497000" cy="38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ixaDeTexto 7"/>
          <p:cNvSpPr txBox="1"/>
          <p:nvPr/>
        </p:nvSpPr>
        <p:spPr>
          <a:xfrm>
            <a:off x="6840000" y="435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452320" y="3960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have esquerda 9"/>
          <p:cNvSpPr/>
          <p:nvPr/>
        </p:nvSpPr>
        <p:spPr>
          <a:xfrm>
            <a:off x="6500826" y="4214818"/>
            <a:ext cx="331471" cy="571504"/>
          </a:xfrm>
          <a:prstGeom prst="leftBrac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2" name="CaixaDeTexto 1"/>
          <p:cNvSpPr txBox="1"/>
          <p:nvPr/>
        </p:nvSpPr>
        <p:spPr>
          <a:xfrm>
            <a:off x="6143636" y="4357694"/>
            <a:ext cx="428628" cy="35719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b="1" dirty="0" smtClean="0"/>
              <a:t>15</a:t>
            </a:r>
          </a:p>
          <a:p>
            <a:endParaRPr lang="pt-BR" sz="11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20 MWh, com um desconto associado de 50%</a:t>
            </a:r>
            <a:endParaRPr lang="pt-BR" sz="2000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005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3º Mês</a:t>
            </a:r>
            <a:endParaRPr lang="pt-BR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600" y="5661248"/>
            <a:ext cx="5497000" cy="38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ixaDeTexto 7"/>
          <p:cNvSpPr txBox="1"/>
          <p:nvPr/>
        </p:nvSpPr>
        <p:spPr>
          <a:xfrm>
            <a:off x="6804248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452320" y="3960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028384" y="4357694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15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5 MWh, com um desconto associado de 50%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82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4º Mês</a:t>
            </a:r>
            <a:endParaRPr lang="pt-BR" b="1" u="sng" dirty="0"/>
          </a:p>
        </p:txBody>
      </p:sp>
      <p:sp>
        <p:nvSpPr>
          <p:cNvPr id="6" name="CaixaDeTexto 5"/>
          <p:cNvSpPr txBox="1"/>
          <p:nvPr/>
        </p:nvSpPr>
        <p:spPr>
          <a:xfrm>
            <a:off x="6228184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804248" y="3924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10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35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5 MWh, com um desconto associado de 50%</a:t>
            </a:r>
            <a:endParaRPr lang="pt-BR" sz="2000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64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4º Mês</a:t>
            </a:r>
            <a:endParaRPr lang="pt-BR" b="1" u="sng" dirty="0"/>
          </a:p>
        </p:txBody>
      </p:sp>
      <p:sp>
        <p:nvSpPr>
          <p:cNvPr id="9" name="CaixaDeTexto 8"/>
          <p:cNvSpPr txBox="1"/>
          <p:nvPr/>
        </p:nvSpPr>
        <p:spPr>
          <a:xfrm>
            <a:off x="6228184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804248" y="3924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0 MWh</a:t>
            </a: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38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4º Mês</a:t>
            </a:r>
            <a:endParaRPr lang="pt-BR" b="1" u="sng" dirty="0"/>
          </a:p>
        </p:txBody>
      </p:sp>
      <p:sp>
        <p:nvSpPr>
          <p:cNvPr id="6" name="CaixaDeTexto 5"/>
          <p:cNvSpPr txBox="1"/>
          <p:nvPr/>
        </p:nvSpPr>
        <p:spPr>
          <a:xfrm>
            <a:off x="6804248" y="4068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028384" y="4464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10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(1º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0 MWh, com um desconto associado de 50%</a:t>
            </a: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723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5º Mês</a:t>
            </a:r>
            <a:endParaRPr lang="pt-BR" b="1" u="sng" dirty="0"/>
          </a:p>
        </p:txBody>
      </p:sp>
      <p:sp>
        <p:nvSpPr>
          <p:cNvPr id="8" name="CaixaDeTexto 7"/>
          <p:cNvSpPr txBox="1"/>
          <p:nvPr/>
        </p:nvSpPr>
        <p:spPr>
          <a:xfrm>
            <a:off x="6228184" y="4068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028384" y="4464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5720" y="928671"/>
            <a:ext cx="85011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10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5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</a:t>
            </a: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8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>
            <a:hlinkClick r:id="rId3" action="ppaction://hlinkfile"/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5º Mês</a:t>
            </a:r>
            <a:endParaRPr lang="pt-BR" b="1" u="sng" dirty="0"/>
          </a:p>
        </p:txBody>
      </p:sp>
      <p:sp>
        <p:nvSpPr>
          <p:cNvPr id="6" name="CaixaDeTexto 5"/>
          <p:cNvSpPr txBox="1"/>
          <p:nvPr/>
        </p:nvSpPr>
        <p:spPr>
          <a:xfrm>
            <a:off x="6228184" y="4068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028384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10 MWh, com um desconto associado de 50%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0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5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(5º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5 MWh, com um desconto associado de 50%</a:t>
            </a: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17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cxnSp>
        <p:nvCxnSpPr>
          <p:cNvPr id="6" name="Conector reto 5"/>
          <p:cNvCxnSpPr/>
          <p:nvPr/>
        </p:nvCxnSpPr>
        <p:spPr>
          <a:xfrm rot="5400000">
            <a:off x="-774000" y="4374000"/>
            <a:ext cx="4104000" cy="158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755576" y="4068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555776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 </a:t>
            </a:r>
            <a:r>
              <a:rPr lang="pt-BR" sz="2000" b="1" u="sng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(Expirado)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(5º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5 MWh, com um desconto associado de 50%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13º Mês</a:t>
            </a:r>
            <a:endParaRPr lang="pt-BR" b="1" u="sng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42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Conector reto 5"/>
          <p:cNvCxnSpPr/>
          <p:nvPr/>
        </p:nvCxnSpPr>
        <p:spPr>
          <a:xfrm rot="5400000">
            <a:off x="-774000" y="4374000"/>
            <a:ext cx="4104000" cy="158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43846" y="5719399"/>
            <a:ext cx="5497000" cy="38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aixaDeTexto 6"/>
          <p:cNvSpPr txBox="1"/>
          <p:nvPr/>
        </p:nvSpPr>
        <p:spPr>
          <a:xfrm>
            <a:off x="755576" y="4068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591840" y="4536000"/>
            <a:ext cx="5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</a:t>
            </a:r>
            <a:endParaRPr lang="pt-BR" sz="2000" dirty="0" smtClean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 </a:t>
            </a:r>
            <a:r>
              <a:rPr lang="pt-BR" sz="2000" b="1" u="sng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(Expirado)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(5º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5 MWh, com um desconto associado de 50%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286116" y="221455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13º Mês</a:t>
            </a:r>
            <a:endParaRPr lang="pt-BR" b="1" u="sng" dirty="0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741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2214554"/>
          <a:ext cx="850112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5652120" y="2852936"/>
            <a:ext cx="32775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atin typeface="+mn-lt"/>
              </a:rPr>
              <a:t>Desconto =</a:t>
            </a:r>
          </a:p>
          <a:p>
            <a:pPr algn="ctr"/>
            <a:endParaRPr lang="pt-BR" sz="2000" b="1" dirty="0" smtClean="0">
              <a:latin typeface="+mn-lt"/>
            </a:endParaRPr>
          </a:p>
          <a:p>
            <a:r>
              <a:rPr lang="pt-BR" sz="2000" b="1" dirty="0" smtClean="0">
                <a:latin typeface="+mn-lt"/>
              </a:rPr>
              <a:t>             </a:t>
            </a:r>
            <a:r>
              <a:rPr lang="pt-BR" sz="2000" b="1" u="sng" dirty="0" smtClean="0">
                <a:latin typeface="+mn-lt"/>
              </a:rPr>
              <a:t>(5 x 50%)</a:t>
            </a:r>
            <a:r>
              <a:rPr lang="pt-BR" sz="2000" b="1" dirty="0" smtClean="0">
                <a:latin typeface="+mn-lt"/>
              </a:rPr>
              <a:t> = </a:t>
            </a:r>
            <a:r>
              <a:rPr lang="pt-BR" sz="2000" b="1" dirty="0" smtClean="0">
                <a:solidFill>
                  <a:srgbClr val="FF0000"/>
                </a:solidFill>
                <a:latin typeface="+mn-lt"/>
              </a:rPr>
              <a:t>8,33%</a:t>
            </a:r>
          </a:p>
          <a:p>
            <a:r>
              <a:rPr lang="pt-BR" sz="2000" b="1" dirty="0" smtClean="0">
                <a:latin typeface="+mn-lt"/>
              </a:rPr>
              <a:t>                  30</a:t>
            </a:r>
          </a:p>
          <a:p>
            <a:endParaRPr lang="pt-BR" sz="1600" b="1" dirty="0" smtClean="0">
              <a:latin typeface="+mn-lt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9592" y="5661248"/>
            <a:ext cx="5497000" cy="38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aixaDeTexto 6"/>
          <p:cNvSpPr txBox="1"/>
          <p:nvPr/>
        </p:nvSpPr>
        <p:spPr>
          <a:xfrm>
            <a:off x="8064000" y="4536000"/>
            <a:ext cx="5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+mn-lt"/>
              </a:rPr>
              <a:t>50%</a:t>
            </a:r>
            <a:endParaRPr lang="pt-BR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85720" y="928671"/>
            <a:ext cx="850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Compra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: 0 MWh</a:t>
            </a:r>
            <a:endParaRPr lang="pt-BR" sz="2000" baseline="-25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buFont typeface="Wingdings" pitchFamily="2" charset="2"/>
              <a:buChar char="§"/>
            </a:pP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</a:t>
            </a: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Venda: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</a:rPr>
              <a:t> 30 MWh,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com um desconto associado de 8,33%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(2º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30 MWh, com um desconto associado de 50% </a:t>
            </a:r>
            <a:r>
              <a:rPr lang="pt-BR" sz="2000" b="1" u="sng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(Expirado)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Saldo (5º mês): </a:t>
            </a:r>
            <a:r>
              <a:rPr lang="pt-B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0 MWh</a:t>
            </a: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392893" y="214290"/>
            <a:ext cx="8358214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Utilização de saldos mensais de energia incentivada decorrentes das sobras de recursos incentivados</a:t>
            </a: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8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 smtClean="0">
                <a:latin typeface="Calibri" pitchFamily="34" charset="0"/>
              </a:rPr>
              <a:t>Aprimoramento do cálculo do desconto aplicado à TUSD/TUST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5877272"/>
          </a:xfrm>
        </p:spPr>
        <p:txBody>
          <a:bodyPr>
            <a:noAutofit/>
          </a:bodyPr>
          <a:lstStyle/>
          <a:p>
            <a:endParaRPr lang="pt-BR" sz="800" b="1" dirty="0" smtClean="0">
              <a:solidFill>
                <a:schemeClr val="accent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5"/>
                </a:solidFill>
              </a:rPr>
              <a:t>Aprimoramento do cálculo do desconto aplicado à TUSD/TUST</a:t>
            </a:r>
            <a:r>
              <a:rPr lang="pt-BR" sz="2400" b="1" dirty="0" smtClean="0">
                <a:solidFill>
                  <a:schemeClr val="accent5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1000" b="1" dirty="0" smtClean="0"/>
          </a:p>
          <a:p>
            <a:pPr lvl="1"/>
            <a:endParaRPr lang="pt-BR" sz="8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da garantia física com desconto associado zerado no cálculo do desconto resultante da usina</a:t>
            </a:r>
          </a:p>
          <a:p>
            <a:pPr marL="457200" lvl="1" indent="0">
              <a:buNone/>
            </a:pPr>
            <a:endParaRPr lang="pt-BR" sz="1000" dirty="0" smtClean="0"/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Retirada do ambiente regulado da matriz de desconto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1"/>
            <a:r>
              <a:rPr lang="pt-BR" sz="2400" dirty="0">
                <a:solidFill>
                  <a:srgbClr val="E8E8E8"/>
                </a:solidFill>
              </a:rPr>
              <a:t>Criação de saldos mensais através das sobras de recursos incentivados</a:t>
            </a:r>
          </a:p>
          <a:p>
            <a:pPr lvl="1"/>
            <a:endParaRPr lang="pt-BR" sz="1000" dirty="0">
              <a:solidFill>
                <a:srgbClr val="E8E8E8"/>
              </a:solidFill>
            </a:endParaRPr>
          </a:p>
          <a:p>
            <a:pPr lvl="2"/>
            <a:r>
              <a:rPr lang="pt-BR" sz="2400" b="1" dirty="0">
                <a:solidFill>
                  <a:schemeClr val="accent5"/>
                </a:solidFill>
              </a:rPr>
              <a:t>Armazenamento </a:t>
            </a:r>
            <a:r>
              <a:rPr lang="pt-BR" sz="2400" b="1" dirty="0" smtClean="0">
                <a:solidFill>
                  <a:schemeClr val="accent5"/>
                </a:solidFill>
              </a:rPr>
              <a:t>apenas do </a:t>
            </a:r>
            <a:r>
              <a:rPr lang="pt-BR" sz="2400" b="1" dirty="0">
                <a:solidFill>
                  <a:schemeClr val="accent5"/>
                </a:solidFill>
              </a:rPr>
              <a:t>saldo </a:t>
            </a:r>
            <a:r>
              <a:rPr lang="pt-BR" sz="2400" b="1" dirty="0" smtClean="0">
                <a:solidFill>
                  <a:schemeClr val="accent5"/>
                </a:solidFill>
              </a:rPr>
              <a:t>com </a:t>
            </a:r>
            <a:r>
              <a:rPr lang="pt-BR" sz="2400" b="1" dirty="0">
                <a:solidFill>
                  <a:schemeClr val="accent5"/>
                </a:solidFill>
              </a:rPr>
              <a:t>desconto “limpo” associado ao perfil de venda </a:t>
            </a:r>
          </a:p>
          <a:p>
            <a:pPr lvl="1"/>
            <a:endParaRPr lang="pt-BR" sz="24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60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Armazenamento apenas do saldo com desconto “limpo” associado ao perfil de venda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288032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 - Motivador: </a:t>
            </a:r>
          </a:p>
          <a:p>
            <a:endParaRPr lang="pt-BR" sz="800" b="1" dirty="0" smtClean="0"/>
          </a:p>
          <a:p>
            <a:r>
              <a:rPr lang="pt-BR" sz="2400" b="1" dirty="0" smtClean="0"/>
              <a:t>Degradação do Desconto:</a:t>
            </a:r>
          </a:p>
          <a:p>
            <a:endParaRPr lang="pt-BR" sz="800" b="1" dirty="0" smtClean="0"/>
          </a:p>
          <a:p>
            <a:pPr lvl="1"/>
            <a:r>
              <a:rPr lang="pt-BR" sz="2400" dirty="0" smtClean="0"/>
              <a:t>Venda de </a:t>
            </a:r>
            <a:r>
              <a:rPr lang="pt-BR" sz="2400" dirty="0"/>
              <a:t>e</a:t>
            </a:r>
            <a:r>
              <a:rPr lang="pt-BR" sz="2400" dirty="0" smtClean="0"/>
              <a:t>nergia Incentivada lastreada por energia convencional</a:t>
            </a:r>
          </a:p>
          <a:p>
            <a:pPr lvl="1"/>
            <a:endParaRPr lang="pt-BR" sz="800" dirty="0" smtClean="0"/>
          </a:p>
          <a:p>
            <a:pPr lvl="1"/>
            <a:r>
              <a:rPr lang="pt-BR" sz="2400" dirty="0" smtClean="0"/>
              <a:t>Ultrapassagem do limite de potência injetada</a:t>
            </a:r>
          </a:p>
          <a:p>
            <a:pPr lvl="1"/>
            <a:endParaRPr lang="pt-BR" sz="800" dirty="0" smtClean="0"/>
          </a:p>
          <a:p>
            <a:pPr lvl="1"/>
            <a:r>
              <a:rPr lang="pt-BR" sz="2400" dirty="0" smtClean="0"/>
              <a:t>Venda sem recurso suficiente de lastro para venda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0" y="4365104"/>
            <a:ext cx="914400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Consequência:</a:t>
            </a:r>
          </a:p>
          <a:p>
            <a:endParaRPr lang="pt-BR" sz="800" b="1" dirty="0"/>
          </a:p>
          <a:p>
            <a:pPr lvl="1"/>
            <a:r>
              <a:rPr lang="pt-BR" sz="2400" dirty="0"/>
              <a:t>Ressarcimentos </a:t>
            </a:r>
            <a:r>
              <a:rPr lang="pt-BR" sz="2400" dirty="0" smtClean="0"/>
              <a:t>bilaterais</a:t>
            </a:r>
            <a:endParaRPr lang="pt-BR" sz="2400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602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Armazenamento apenas do saldo com desconto “limpo” associado ao perfil de venda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18002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</a:p>
          <a:p>
            <a:r>
              <a:rPr lang="pt-BR" sz="2400" b="1" dirty="0" smtClean="0"/>
              <a:t>Armazenamento </a:t>
            </a:r>
            <a:r>
              <a:rPr lang="pt-BR" sz="2400" b="1" dirty="0"/>
              <a:t>do saldo proporcional, sem desconto </a:t>
            </a:r>
            <a:r>
              <a:rPr lang="pt-BR" sz="2400" b="1" dirty="0" smtClean="0"/>
              <a:t>degradado:</a:t>
            </a:r>
          </a:p>
          <a:p>
            <a:pPr lvl="1"/>
            <a:r>
              <a:rPr lang="pt-BR" sz="2400" dirty="0" smtClean="0"/>
              <a:t>Armazenar </a:t>
            </a:r>
            <a:r>
              <a:rPr lang="pt-BR" sz="2400" dirty="0"/>
              <a:t>apenas saldo “limpo” associado ao </a:t>
            </a:r>
            <a:r>
              <a:rPr lang="pt-BR" sz="2400" dirty="0" smtClean="0"/>
              <a:t>perfil de venda </a:t>
            </a:r>
            <a:r>
              <a:rPr lang="pt-BR" sz="2400" dirty="0"/>
              <a:t>(50%, 80% e 100</a:t>
            </a:r>
            <a:r>
              <a:rPr lang="pt-BR" sz="2400" dirty="0" smtClean="0"/>
              <a:t>%)</a:t>
            </a:r>
            <a:endParaRPr lang="pt-BR" sz="2400" b="1" dirty="0" smtClean="0"/>
          </a:p>
        </p:txBody>
      </p:sp>
      <p:sp>
        <p:nvSpPr>
          <p:cNvPr id="9" name="CaixaDeTexto 1"/>
          <p:cNvSpPr txBox="1"/>
          <p:nvPr/>
        </p:nvSpPr>
        <p:spPr>
          <a:xfrm>
            <a:off x="-10996" y="5145094"/>
            <a:ext cx="3396916" cy="10001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600" b="1" dirty="0" smtClean="0"/>
              <a:t> </a:t>
            </a:r>
            <a:r>
              <a:rPr lang="pt-BR" sz="2000" b="1" dirty="0" smtClean="0"/>
              <a:t>100 MWh*40%  = </a:t>
            </a:r>
            <a:r>
              <a:rPr lang="pt-BR" sz="2000" b="1" dirty="0" smtClean="0">
                <a:solidFill>
                  <a:schemeClr val="accent1"/>
                </a:solidFill>
              </a:rPr>
              <a:t>“X” *</a:t>
            </a:r>
            <a:r>
              <a:rPr lang="pt-BR" sz="2000" b="1" dirty="0" smtClean="0"/>
              <a:t> 50%</a:t>
            </a:r>
          </a:p>
          <a:p>
            <a:pPr algn="ctr"/>
            <a:endParaRPr lang="pt-BR" sz="8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2000" b="1" dirty="0" smtClean="0">
                <a:solidFill>
                  <a:schemeClr val="accent1"/>
                </a:solidFill>
              </a:rPr>
              <a:t>“X”  = 80 MWh</a:t>
            </a:r>
            <a:r>
              <a:rPr lang="pt-BR" sz="2000" b="1" dirty="0" smtClean="0"/>
              <a:t> </a:t>
            </a:r>
          </a:p>
        </p:txBody>
      </p:sp>
      <p:sp>
        <p:nvSpPr>
          <p:cNvPr id="10" name="CaixaDeTexto 1"/>
          <p:cNvSpPr txBox="1"/>
          <p:nvPr/>
        </p:nvSpPr>
        <p:spPr>
          <a:xfrm>
            <a:off x="880403" y="2544761"/>
            <a:ext cx="7383194" cy="47233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/>
              <a:t>    </a:t>
            </a:r>
            <a:endParaRPr lang="pt-BR" sz="1800" b="1" dirty="0" smtClean="0"/>
          </a:p>
          <a:p>
            <a:pPr algn="ctr"/>
            <a:r>
              <a:rPr lang="pt-BR" sz="2000" b="1" dirty="0" smtClean="0"/>
              <a:t>Saldo * Desconto Degradado = Saldo “limpo” *Desconto original</a:t>
            </a:r>
          </a:p>
        </p:txBody>
      </p:sp>
      <p:sp>
        <p:nvSpPr>
          <p:cNvPr id="11" name="CaixaDeTexto 1"/>
          <p:cNvSpPr txBox="1"/>
          <p:nvPr/>
        </p:nvSpPr>
        <p:spPr>
          <a:xfrm>
            <a:off x="155178" y="3704278"/>
            <a:ext cx="8786842" cy="1229693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pt-BR" sz="2000" dirty="0"/>
              <a:t> Perfil </a:t>
            </a:r>
            <a:r>
              <a:rPr lang="pt-BR" sz="2000" dirty="0" smtClean="0"/>
              <a:t>do agente “</a:t>
            </a:r>
            <a:r>
              <a:rPr lang="pt-BR" sz="2000" b="1" dirty="0" smtClean="0"/>
              <a:t>I5</a:t>
            </a:r>
            <a:r>
              <a:rPr lang="pt-BR" sz="2000" dirty="0" smtClean="0"/>
              <a:t>”</a:t>
            </a:r>
          </a:p>
          <a:p>
            <a:pPr>
              <a:buFont typeface="Wingdings" pitchFamily="2" charset="2"/>
              <a:buChar char="§"/>
            </a:pPr>
            <a:r>
              <a:rPr lang="pt-BR" sz="2000" dirty="0" smtClean="0"/>
              <a:t> Contrato de compra = </a:t>
            </a:r>
            <a:r>
              <a:rPr lang="pt-BR" sz="2000" b="1" dirty="0" smtClean="0"/>
              <a:t>100 MWh</a:t>
            </a:r>
            <a:r>
              <a:rPr lang="pt-BR" sz="2000" dirty="0" smtClean="0"/>
              <a:t>, com desconto repassado de </a:t>
            </a:r>
            <a:r>
              <a:rPr lang="pt-BR" sz="2000" b="1" dirty="0" smtClean="0"/>
              <a:t>40%</a:t>
            </a:r>
          </a:p>
          <a:p>
            <a:pPr>
              <a:buFont typeface="Wingdings" pitchFamily="2" charset="2"/>
              <a:buChar char="§"/>
            </a:pPr>
            <a:r>
              <a:rPr lang="pt-BR" sz="2000" b="1" dirty="0" smtClean="0"/>
              <a:t> </a:t>
            </a:r>
            <a:r>
              <a:rPr lang="pt-BR" sz="2000" dirty="0" smtClean="0"/>
              <a:t>Não foi realizada venda</a:t>
            </a:r>
            <a:endParaRPr lang="pt-BR" sz="1800" dirty="0" smtClean="0"/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 bwMode="auto">
          <a:xfrm>
            <a:off x="155178" y="3196455"/>
            <a:ext cx="9144000" cy="507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 smtClean="0"/>
              <a:t>EXEMPLO:</a:t>
            </a:r>
          </a:p>
        </p:txBody>
      </p:sp>
      <p:sp>
        <p:nvSpPr>
          <p:cNvPr id="13" name="CaixaDeTexto 1"/>
          <p:cNvSpPr txBox="1"/>
          <p:nvPr/>
        </p:nvSpPr>
        <p:spPr>
          <a:xfrm>
            <a:off x="3419872" y="4769952"/>
            <a:ext cx="5266928" cy="178005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pt-BR" sz="2000" b="1" dirty="0" smtClean="0"/>
              <a:t> Resultado:</a:t>
            </a:r>
          </a:p>
          <a:p>
            <a:pPr>
              <a:buFont typeface="Wingdings" pitchFamily="2" charset="2"/>
              <a:buChar char="Ø"/>
            </a:pPr>
            <a:endParaRPr lang="pt-BR" sz="900" b="1" dirty="0" smtClean="0"/>
          </a:p>
          <a:p>
            <a:r>
              <a:rPr lang="pt-BR" sz="2000" dirty="0" smtClean="0"/>
              <a:t>Quantidade de saldo perfil “I5”</a:t>
            </a:r>
            <a:r>
              <a:rPr lang="pt-BR" sz="2000" b="1" dirty="0" smtClean="0"/>
              <a:t> </a:t>
            </a:r>
            <a:r>
              <a:rPr lang="pt-BR" sz="2000" dirty="0" smtClean="0"/>
              <a:t>= </a:t>
            </a:r>
            <a:r>
              <a:rPr lang="pt-BR" sz="2000" b="1" dirty="0" smtClean="0">
                <a:solidFill>
                  <a:schemeClr val="accent1"/>
                </a:solidFill>
              </a:rPr>
              <a:t>80 MWh </a:t>
            </a:r>
          </a:p>
          <a:p>
            <a:endParaRPr lang="pt-BR" sz="900" b="1" dirty="0" smtClean="0"/>
          </a:p>
          <a:p>
            <a:r>
              <a:rPr lang="pt-BR" sz="2000" dirty="0" smtClean="0"/>
              <a:t>Desconto associado perfil “I5”= </a:t>
            </a:r>
            <a:r>
              <a:rPr lang="pt-BR" sz="2000" b="1" dirty="0" smtClean="0">
                <a:solidFill>
                  <a:schemeClr val="accent1"/>
                </a:solidFill>
              </a:rPr>
              <a:t>50%</a:t>
            </a:r>
          </a:p>
          <a:p>
            <a:endParaRPr lang="pt-BR" sz="900" b="1" dirty="0" smtClean="0"/>
          </a:p>
          <a:p>
            <a:r>
              <a:rPr lang="pt-BR" sz="2000" dirty="0"/>
              <a:t>Quantidade de saldo perfil “I0</a:t>
            </a:r>
            <a:r>
              <a:rPr lang="pt-BR" sz="1600" dirty="0"/>
              <a:t>”</a:t>
            </a:r>
            <a:r>
              <a:rPr lang="pt-BR" sz="1600" b="1" dirty="0"/>
              <a:t> </a:t>
            </a:r>
            <a:r>
              <a:rPr lang="pt-BR" sz="2000" b="1" dirty="0"/>
              <a:t>= 100  – </a:t>
            </a:r>
            <a:r>
              <a:rPr lang="pt-BR" sz="2000" b="1" dirty="0">
                <a:solidFill>
                  <a:schemeClr val="accent1"/>
                </a:solidFill>
              </a:rPr>
              <a:t>80</a:t>
            </a:r>
            <a:r>
              <a:rPr lang="pt-BR" sz="2000" b="1" dirty="0"/>
              <a:t> = </a:t>
            </a:r>
            <a:r>
              <a:rPr lang="pt-BR" sz="2000" b="1" dirty="0">
                <a:solidFill>
                  <a:srgbClr val="0070C0"/>
                </a:solidFill>
              </a:rPr>
              <a:t>20</a:t>
            </a:r>
          </a:p>
          <a:p>
            <a:endParaRPr lang="pt-BR" sz="2400" b="1" dirty="0" smtClean="0"/>
          </a:p>
          <a:p>
            <a:pPr>
              <a:buFont typeface="Wingdings" pitchFamily="2" charset="2"/>
              <a:buChar char="Ø"/>
            </a:pPr>
            <a:endParaRPr lang="pt-BR" sz="2000" b="1" dirty="0" smtClean="0"/>
          </a:p>
          <a:p>
            <a:endParaRPr lang="pt-BR" sz="2000" b="1" dirty="0" smtClean="0"/>
          </a:p>
          <a:p>
            <a:endParaRPr lang="pt-BR" sz="2000" b="1" dirty="0" smtClean="0"/>
          </a:p>
          <a:p>
            <a:pPr>
              <a:buFont typeface="Wingdings" pitchFamily="2" charset="2"/>
              <a:buChar char="v"/>
            </a:pPr>
            <a:endParaRPr lang="pt-BR" sz="2000" dirty="0" smtClean="0"/>
          </a:p>
          <a:p>
            <a:pPr lvl="1" algn="just"/>
            <a:endParaRPr lang="pt-BR" sz="2000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75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ítulo 1"/>
          <p:cNvSpPr>
            <a:spLocks noGrp="1"/>
          </p:cNvSpPr>
          <p:nvPr>
            <p:ph type="title"/>
          </p:nvPr>
        </p:nvSpPr>
        <p:spPr>
          <a:xfrm>
            <a:off x="428612" y="214290"/>
            <a:ext cx="8286776" cy="571504"/>
          </a:xfrm>
        </p:spPr>
        <p:txBody>
          <a:bodyPr/>
          <a:lstStyle/>
          <a:p>
            <a:r>
              <a:rPr lang="pt-BR" sz="2400" dirty="0">
                <a:latin typeface="Calibri" pitchFamily="34" charset="0"/>
              </a:rPr>
              <a:t>Armazenamento apenas do saldo com desconto “limpo” associado ao perfil de venda</a:t>
            </a:r>
            <a:endParaRPr lang="pt-BR" sz="2400" dirty="0"/>
          </a:p>
        </p:txBody>
      </p:sp>
      <p:grpSp>
        <p:nvGrpSpPr>
          <p:cNvPr id="87" name="Grupo 86"/>
          <p:cNvGrpSpPr/>
          <p:nvPr/>
        </p:nvGrpSpPr>
        <p:grpSpPr>
          <a:xfrm>
            <a:off x="381182" y="1641497"/>
            <a:ext cx="8655314" cy="4090411"/>
            <a:chOff x="600900" y="3612085"/>
            <a:chExt cx="7781394" cy="4090411"/>
          </a:xfrm>
        </p:grpSpPr>
        <p:sp>
          <p:nvSpPr>
            <p:cNvPr id="41" name="Elipse 40"/>
            <p:cNvSpPr/>
            <p:nvPr/>
          </p:nvSpPr>
          <p:spPr>
            <a:xfrm>
              <a:off x="1357290" y="4275426"/>
              <a:ext cx="1143008" cy="116466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/>
            </a:p>
          </p:txBody>
        </p:sp>
        <p:sp>
          <p:nvSpPr>
            <p:cNvPr id="42" name="CaixaDeTexto 41"/>
            <p:cNvSpPr txBox="1"/>
            <p:nvPr/>
          </p:nvSpPr>
          <p:spPr>
            <a:xfrm>
              <a:off x="1214414" y="5454535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dirty="0" smtClean="0"/>
                <a:t>Perfil “I5”</a:t>
              </a:r>
              <a:endParaRPr lang="pt-BR" sz="2400" dirty="0"/>
            </a:p>
          </p:txBody>
        </p:sp>
        <p:sp>
          <p:nvSpPr>
            <p:cNvPr id="43" name="CaixaDeTexto 42"/>
            <p:cNvSpPr txBox="1"/>
            <p:nvPr/>
          </p:nvSpPr>
          <p:spPr>
            <a:xfrm>
              <a:off x="1643042" y="4631442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 smtClean="0"/>
                <a:t>40%</a:t>
              </a:r>
              <a:endParaRPr lang="pt-BR" sz="2400" b="1" dirty="0"/>
            </a:p>
          </p:txBody>
        </p:sp>
        <p:sp>
          <p:nvSpPr>
            <p:cNvPr id="44" name="CaixaDeTexto 43"/>
            <p:cNvSpPr txBox="1"/>
            <p:nvPr/>
          </p:nvSpPr>
          <p:spPr>
            <a:xfrm>
              <a:off x="600900" y="5885716"/>
              <a:ext cx="33755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 smtClean="0">
                  <a:solidFill>
                    <a:srgbClr val="FF0000"/>
                  </a:solidFill>
                </a:rPr>
                <a:t>Lastro especial = 100</a:t>
              </a:r>
              <a:endParaRPr lang="pt-BR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51" name="Elipse 50"/>
            <p:cNvSpPr/>
            <p:nvPr/>
          </p:nvSpPr>
          <p:spPr>
            <a:xfrm>
              <a:off x="4803628" y="3612085"/>
              <a:ext cx="1143008" cy="116466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/>
            </a:p>
          </p:txBody>
        </p:sp>
        <p:sp>
          <p:nvSpPr>
            <p:cNvPr id="52" name="CaixaDeTexto 51"/>
            <p:cNvSpPr txBox="1"/>
            <p:nvPr/>
          </p:nvSpPr>
          <p:spPr>
            <a:xfrm>
              <a:off x="6323322" y="4252265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dirty="0" smtClean="0"/>
                <a:t>Perfil “I5”</a:t>
              </a:r>
              <a:endParaRPr lang="pt-BR" sz="2400" dirty="0"/>
            </a:p>
          </p:txBody>
        </p:sp>
        <p:sp>
          <p:nvSpPr>
            <p:cNvPr id="53" name="CaixaDeTexto 52"/>
            <p:cNvSpPr txBox="1"/>
            <p:nvPr/>
          </p:nvSpPr>
          <p:spPr>
            <a:xfrm>
              <a:off x="5965041" y="3743404"/>
              <a:ext cx="22167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dirty="0" smtClean="0"/>
                <a:t>Lastro “I5” = </a:t>
              </a:r>
              <a:r>
                <a:rPr lang="pt-BR" sz="2400" b="1" dirty="0">
                  <a:solidFill>
                    <a:schemeClr val="accent1"/>
                  </a:solidFill>
                  <a:latin typeface="+mn-lt"/>
                </a:rPr>
                <a:t>80</a:t>
              </a:r>
            </a:p>
          </p:txBody>
        </p:sp>
        <p:sp>
          <p:nvSpPr>
            <p:cNvPr id="54" name="CaixaDeTexto 53"/>
            <p:cNvSpPr txBox="1"/>
            <p:nvPr/>
          </p:nvSpPr>
          <p:spPr>
            <a:xfrm>
              <a:off x="5080685" y="3959296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1pPr>
                <a:defRPr sz="2400" b="1"/>
              </a:lvl1pPr>
            </a:lstStyle>
            <a:p>
              <a:r>
                <a:rPr lang="pt-BR" dirty="0"/>
                <a:t>50%</a:t>
              </a:r>
            </a:p>
          </p:txBody>
        </p:sp>
        <p:sp>
          <p:nvSpPr>
            <p:cNvPr id="55" name="Elipse 54"/>
            <p:cNvSpPr/>
            <p:nvPr/>
          </p:nvSpPr>
          <p:spPr>
            <a:xfrm>
              <a:off x="4756998" y="5810555"/>
              <a:ext cx="1143008" cy="116466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/>
            </a:p>
          </p:txBody>
        </p:sp>
        <p:sp>
          <p:nvSpPr>
            <p:cNvPr id="56" name="CaixaDeTexto 55"/>
            <p:cNvSpPr txBox="1"/>
            <p:nvPr/>
          </p:nvSpPr>
          <p:spPr>
            <a:xfrm>
              <a:off x="5149907" y="6159087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1pPr>
                <a:defRPr sz="2400" b="1"/>
              </a:lvl1pPr>
            </a:lstStyle>
            <a:p>
              <a:r>
                <a:rPr lang="pt-BR" dirty="0"/>
                <a:t>0%</a:t>
              </a:r>
            </a:p>
          </p:txBody>
        </p:sp>
        <p:sp>
          <p:nvSpPr>
            <p:cNvPr id="57" name="CaixaDeTexto 56"/>
            <p:cNvSpPr txBox="1"/>
            <p:nvPr/>
          </p:nvSpPr>
          <p:spPr>
            <a:xfrm>
              <a:off x="6751950" y="4919370"/>
              <a:ext cx="64294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dirty="0" smtClean="0"/>
                <a:t>+</a:t>
              </a:r>
              <a:endParaRPr lang="pt-BR" sz="3200" dirty="0"/>
            </a:p>
          </p:txBody>
        </p:sp>
        <p:sp>
          <p:nvSpPr>
            <p:cNvPr id="58" name="CaixaDeTexto 57"/>
            <p:cNvSpPr txBox="1"/>
            <p:nvPr/>
          </p:nvSpPr>
          <p:spPr>
            <a:xfrm>
              <a:off x="5404372" y="7240831"/>
              <a:ext cx="29779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 smtClean="0">
                  <a:solidFill>
                    <a:srgbClr val="FF0000"/>
                  </a:solidFill>
                </a:rPr>
                <a:t>Lastro especial = 100</a:t>
              </a:r>
              <a:endParaRPr lang="pt-BR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59" name="CaixaDeTexto 58"/>
            <p:cNvSpPr txBox="1"/>
            <p:nvPr/>
          </p:nvSpPr>
          <p:spPr>
            <a:xfrm>
              <a:off x="6323322" y="6347381"/>
              <a:ext cx="15001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dirty="0" smtClean="0"/>
                <a:t>Perfil “I0”</a:t>
              </a:r>
              <a:endParaRPr lang="pt-BR" sz="2400" dirty="0"/>
            </a:p>
          </p:txBody>
        </p:sp>
        <p:sp>
          <p:nvSpPr>
            <p:cNvPr id="60" name="CaixaDeTexto 59"/>
            <p:cNvSpPr txBox="1"/>
            <p:nvPr/>
          </p:nvSpPr>
          <p:spPr>
            <a:xfrm>
              <a:off x="5983283" y="5810555"/>
              <a:ext cx="21228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dirty="0" smtClean="0"/>
                <a:t>Lastro “I0” = </a:t>
              </a:r>
              <a:r>
                <a:rPr lang="pt-BR" sz="2400" b="1" dirty="0">
                  <a:solidFill>
                    <a:srgbClr val="0070C0"/>
                  </a:solidFill>
                  <a:latin typeface="+mn-lt"/>
                </a:rPr>
                <a:t>20</a:t>
              </a:r>
            </a:p>
          </p:txBody>
        </p:sp>
        <p:sp>
          <p:nvSpPr>
            <p:cNvPr id="61" name="CaixaDeTexto 60"/>
            <p:cNvSpPr txBox="1"/>
            <p:nvPr/>
          </p:nvSpPr>
          <p:spPr>
            <a:xfrm>
              <a:off x="3571868" y="4786322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4400" dirty="0" smtClean="0"/>
                <a:t>=</a:t>
              </a:r>
              <a:endParaRPr lang="pt-BR" sz="4400" dirty="0"/>
            </a:p>
          </p:txBody>
        </p:sp>
      </p:grp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74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Armazenamento apenas do saldo com desconto “limpo” associado ao perfil de venda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18002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  - Benefícios: </a:t>
            </a:r>
          </a:p>
          <a:p>
            <a:endParaRPr lang="pt-BR" sz="800" b="1" dirty="0" smtClean="0"/>
          </a:p>
          <a:p>
            <a:r>
              <a:rPr lang="pt-BR" sz="2400" b="1" dirty="0"/>
              <a:t>Atenuar </a:t>
            </a:r>
            <a:r>
              <a:rPr lang="pt-BR" sz="2400" b="1" dirty="0" smtClean="0"/>
              <a:t>impactos:</a:t>
            </a:r>
          </a:p>
          <a:p>
            <a:endParaRPr lang="pt-BR" sz="800" b="1" dirty="0" smtClean="0"/>
          </a:p>
          <a:p>
            <a:pPr lvl="1" algn="just"/>
            <a:r>
              <a:rPr lang="pt-BR" sz="2400" dirty="0" smtClean="0"/>
              <a:t>Ressarcimentos bilaterais em função da degradação do desconto</a:t>
            </a:r>
            <a:endParaRPr lang="pt-BR" sz="800" dirty="0" smtClean="0"/>
          </a:p>
          <a:p>
            <a:pPr lvl="1" algn="just"/>
            <a:endParaRPr lang="pt-BR" sz="800" dirty="0" smtClean="0"/>
          </a:p>
          <a:p>
            <a:pPr marL="457200" lvl="1" indent="0">
              <a:buNone/>
            </a:pPr>
            <a:endParaRPr lang="pt-BR" sz="800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0" y="2972528"/>
            <a:ext cx="9144000" cy="1147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Flexibilidade comercial:</a:t>
            </a:r>
          </a:p>
          <a:p>
            <a:pPr lvl="1" algn="just"/>
            <a:r>
              <a:rPr lang="pt-BR" sz="2400" dirty="0" smtClean="0"/>
              <a:t>Possibilidade </a:t>
            </a:r>
            <a:r>
              <a:rPr lang="pt-BR" sz="2400" dirty="0"/>
              <a:t>de venda da garantia física real </a:t>
            </a:r>
            <a:endParaRPr lang="pt-BR" sz="800" dirty="0"/>
          </a:p>
          <a:p>
            <a:pPr lvl="1"/>
            <a:endParaRPr lang="pt-BR" sz="800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0" y="4281441"/>
            <a:ext cx="9144000" cy="1147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A quem se aplica?</a:t>
            </a:r>
          </a:p>
          <a:p>
            <a:pPr lvl="1" algn="just"/>
            <a:r>
              <a:rPr lang="pt-BR" sz="2400" dirty="0"/>
              <a:t>Perfis de agente vendedores com percentual de desconto específico (50%, 80% e 100%)</a:t>
            </a:r>
            <a:endParaRPr lang="pt-BR" sz="800" dirty="0"/>
          </a:p>
          <a:p>
            <a:pPr lvl="1" algn="just"/>
            <a:endParaRPr lang="pt-BR" sz="800" dirty="0"/>
          </a:p>
          <a:p>
            <a:pPr lvl="1" algn="just"/>
            <a:r>
              <a:rPr lang="pt-BR" sz="2400" dirty="0"/>
              <a:t>Apenas na constituição de saldos de </a:t>
            </a:r>
            <a:r>
              <a:rPr lang="pt-BR" sz="2400" dirty="0" smtClean="0"/>
              <a:t>energia incentivada</a:t>
            </a:r>
            <a:endParaRPr lang="pt-BR" sz="2400" dirty="0"/>
          </a:p>
          <a:p>
            <a:pPr lvl="1"/>
            <a:endParaRPr lang="pt-BR" sz="800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5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</a:t>
            </a:r>
            <a:r>
              <a:rPr lang="pt-BR" dirty="0">
                <a:solidFill>
                  <a:schemeClr val="tx1"/>
                </a:solidFill>
              </a:rPr>
              <a:t>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56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tângulo 31"/>
          <p:cNvSpPr/>
          <p:nvPr/>
        </p:nvSpPr>
        <p:spPr>
          <a:xfrm>
            <a:off x="3705975" y="3981865"/>
            <a:ext cx="228598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5" name="Retângulo 44"/>
          <p:cNvSpPr/>
          <p:nvPr/>
        </p:nvSpPr>
        <p:spPr>
          <a:xfrm>
            <a:off x="3708084" y="3981865"/>
            <a:ext cx="228598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2731821" y="4533375"/>
            <a:ext cx="228598" cy="3628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030693" y="3798985"/>
            <a:ext cx="228600" cy="10972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5329565" y="3890425"/>
            <a:ext cx="228598" cy="10058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056539" y="4389359"/>
            <a:ext cx="228598" cy="50690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4355410" y="3616105"/>
            <a:ext cx="236333" cy="128016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8" name="Retângulo 27"/>
          <p:cNvSpPr/>
          <p:nvPr/>
        </p:nvSpPr>
        <p:spPr>
          <a:xfrm>
            <a:off x="5654283" y="4320949"/>
            <a:ext cx="228598" cy="5753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3381257" y="4320949"/>
            <a:ext cx="228598" cy="5753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0" name="Retângulo 29"/>
          <p:cNvSpPr/>
          <p:nvPr/>
        </p:nvSpPr>
        <p:spPr>
          <a:xfrm>
            <a:off x="4680129" y="3428913"/>
            <a:ext cx="227675" cy="14673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5979000" y="4626721"/>
            <a:ext cx="231139" cy="2695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3" name="Retângulo 32"/>
          <p:cNvSpPr/>
          <p:nvPr/>
        </p:nvSpPr>
        <p:spPr>
          <a:xfrm>
            <a:off x="5004847" y="3616105"/>
            <a:ext cx="228598" cy="128016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4" name="Retângulo 33"/>
          <p:cNvSpPr/>
          <p:nvPr/>
        </p:nvSpPr>
        <p:spPr>
          <a:xfrm>
            <a:off x="6303721" y="4796053"/>
            <a:ext cx="222508" cy="10021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2732744" y="3981865"/>
            <a:ext cx="228598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7" name="Retângulo 36"/>
          <p:cNvSpPr/>
          <p:nvPr/>
        </p:nvSpPr>
        <p:spPr>
          <a:xfrm>
            <a:off x="4031616" y="3981865"/>
            <a:ext cx="228597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8" name="Retângulo 37"/>
          <p:cNvSpPr/>
          <p:nvPr/>
        </p:nvSpPr>
        <p:spPr>
          <a:xfrm>
            <a:off x="5330487" y="3981865"/>
            <a:ext cx="228599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9" name="Retângulo 38"/>
          <p:cNvSpPr/>
          <p:nvPr/>
        </p:nvSpPr>
        <p:spPr>
          <a:xfrm>
            <a:off x="3057462" y="3981865"/>
            <a:ext cx="228598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0" name="Retângulo 39"/>
          <p:cNvSpPr/>
          <p:nvPr/>
        </p:nvSpPr>
        <p:spPr>
          <a:xfrm>
            <a:off x="4355538" y="3981865"/>
            <a:ext cx="236583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1" name="Retângulo 40"/>
          <p:cNvSpPr/>
          <p:nvPr/>
        </p:nvSpPr>
        <p:spPr>
          <a:xfrm>
            <a:off x="5655205" y="3981865"/>
            <a:ext cx="231135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2" name="Retângulo 41"/>
          <p:cNvSpPr/>
          <p:nvPr/>
        </p:nvSpPr>
        <p:spPr>
          <a:xfrm>
            <a:off x="3382180" y="3981865"/>
            <a:ext cx="228598" cy="914399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3" name="Retângulo 42"/>
          <p:cNvSpPr/>
          <p:nvPr/>
        </p:nvSpPr>
        <p:spPr>
          <a:xfrm>
            <a:off x="4681052" y="3981865"/>
            <a:ext cx="228598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4" name="Retângulo 43"/>
          <p:cNvSpPr/>
          <p:nvPr/>
        </p:nvSpPr>
        <p:spPr>
          <a:xfrm>
            <a:off x="5979924" y="3984116"/>
            <a:ext cx="228826" cy="912149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6" name="Retângulo 45"/>
          <p:cNvSpPr/>
          <p:nvPr/>
        </p:nvSpPr>
        <p:spPr>
          <a:xfrm>
            <a:off x="5005770" y="3981865"/>
            <a:ext cx="228598" cy="914400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7" name="Retângulo 46"/>
          <p:cNvSpPr/>
          <p:nvPr/>
        </p:nvSpPr>
        <p:spPr>
          <a:xfrm>
            <a:off x="6300081" y="3989940"/>
            <a:ext cx="222840" cy="914399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endParaRPr lang="en-US" sz="800" b="1" dirty="0" err="1" smtClean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Lastro para o 1º ano de operação comercial de usinas sem garantia </a:t>
            </a:r>
            <a:r>
              <a:rPr lang="pt-BR" sz="2400" dirty="0" smtClean="0">
                <a:latin typeface="Calibri" pitchFamily="34" charset="0"/>
              </a:rPr>
              <a:t>física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958156"/>
            <a:ext cx="8928992" cy="167875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/>
              <a:t>Contexto - Motivador: </a:t>
            </a:r>
          </a:p>
          <a:p>
            <a:endParaRPr lang="pt-BR" sz="700" b="1" dirty="0" smtClean="0"/>
          </a:p>
          <a:p>
            <a:r>
              <a:rPr lang="pt-BR" sz="2000" b="1" dirty="0" smtClean="0"/>
              <a:t>Regra </a:t>
            </a:r>
            <a:r>
              <a:rPr lang="pt-BR" sz="2000" b="1" dirty="0"/>
              <a:t>de Comercialização </a:t>
            </a:r>
            <a:r>
              <a:rPr lang="pt-BR" sz="2000" b="1" dirty="0" smtClean="0"/>
              <a:t>vigente:</a:t>
            </a:r>
          </a:p>
          <a:p>
            <a:pPr lvl="1"/>
            <a:r>
              <a:rPr lang="pt-BR" sz="2000" dirty="0" smtClean="0"/>
              <a:t>Usinas que </a:t>
            </a:r>
            <a:r>
              <a:rPr lang="pt-BR" sz="2000" b="1" u="sng" dirty="0" smtClean="0"/>
              <a:t>não possuem garantia física</a:t>
            </a:r>
            <a:r>
              <a:rPr lang="pt-BR" sz="2000" b="1" dirty="0" smtClean="0"/>
              <a:t> </a:t>
            </a:r>
            <a:r>
              <a:rPr lang="pt-BR" sz="2000" dirty="0" smtClean="0"/>
              <a:t>definida pelo MME:</a:t>
            </a:r>
          </a:p>
          <a:p>
            <a:pPr lvl="2"/>
            <a:r>
              <a:rPr lang="pt-BR" sz="2000" dirty="0" smtClean="0"/>
              <a:t>A </a:t>
            </a:r>
            <a:r>
              <a:rPr lang="pt-BR" sz="2000" b="1" u="sng" dirty="0" smtClean="0"/>
              <a:t>geração</a:t>
            </a:r>
            <a:r>
              <a:rPr lang="pt-BR" sz="2000" dirty="0" smtClean="0"/>
              <a:t> é considerada como recurso de </a:t>
            </a:r>
            <a:r>
              <a:rPr lang="pt-BR" sz="2000" b="1" u="sng" dirty="0" smtClean="0"/>
              <a:t>lastro para venda</a:t>
            </a:r>
            <a:endParaRPr lang="pt-BR" sz="2000" b="1" u="sng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279644" y="5209124"/>
            <a:ext cx="8809658" cy="1251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000" b="1" dirty="0"/>
              <a:t>Alteração: </a:t>
            </a:r>
          </a:p>
          <a:p>
            <a:pPr lvl="1"/>
            <a:r>
              <a:rPr lang="pt-BR" sz="2000" dirty="0" smtClean="0"/>
              <a:t>Usinas </a:t>
            </a:r>
            <a:r>
              <a:rPr lang="pt-BR" sz="2000" dirty="0"/>
              <a:t>que </a:t>
            </a:r>
            <a:r>
              <a:rPr lang="pt-BR" sz="2000" b="1" u="sng" dirty="0"/>
              <a:t>não</a:t>
            </a:r>
            <a:r>
              <a:rPr lang="pt-BR" sz="2000" dirty="0"/>
              <a:t> tenham </a:t>
            </a:r>
            <a:r>
              <a:rPr lang="pt-BR" sz="2000" b="1" u="sng" dirty="0"/>
              <a:t>garantia física definida</a:t>
            </a:r>
            <a:r>
              <a:rPr lang="pt-BR" sz="2000" dirty="0"/>
              <a:t>, durante o </a:t>
            </a:r>
            <a:r>
              <a:rPr lang="pt-BR" sz="2000" b="1" u="sng" dirty="0"/>
              <a:t>primeiro ano</a:t>
            </a:r>
            <a:r>
              <a:rPr lang="pt-BR" sz="2000" dirty="0"/>
              <a:t> de operação comercial da usina, poderão </a:t>
            </a:r>
            <a:r>
              <a:rPr lang="pt-BR" sz="2000" b="1" u="sng" dirty="0"/>
              <a:t>declarar </a:t>
            </a:r>
            <a:r>
              <a:rPr lang="pt-BR" sz="2000" b="1" u="sng" dirty="0" smtClean="0"/>
              <a:t>lastro para venda</a:t>
            </a:r>
            <a:r>
              <a:rPr lang="pt-BR" sz="2000" dirty="0" smtClean="0"/>
              <a:t> </a:t>
            </a:r>
            <a:r>
              <a:rPr lang="pt-BR" sz="2000" dirty="0"/>
              <a:t>de forma </a:t>
            </a:r>
            <a:r>
              <a:rPr lang="pt-BR" sz="2000" b="1" u="sng" dirty="0"/>
              <a:t>flat</a:t>
            </a:r>
            <a:r>
              <a:rPr lang="pt-BR" sz="2000" dirty="0"/>
              <a:t>, limitado à potência instalada da usina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46</a:t>
            </a:fld>
            <a:endParaRPr lang="pt-BR"/>
          </a:p>
        </p:txBody>
      </p:sp>
      <p:grpSp>
        <p:nvGrpSpPr>
          <p:cNvPr id="10" name="Grupo 9"/>
          <p:cNvGrpSpPr/>
          <p:nvPr/>
        </p:nvGrpSpPr>
        <p:grpSpPr>
          <a:xfrm>
            <a:off x="2623598" y="4971943"/>
            <a:ext cx="3959076" cy="246221"/>
            <a:chOff x="1693044" y="4982979"/>
            <a:chExt cx="3959076" cy="246221"/>
          </a:xfrm>
        </p:grpSpPr>
        <p:sp>
          <p:nvSpPr>
            <p:cNvPr id="11" name="CaixaDeTexto 10"/>
            <p:cNvSpPr txBox="1"/>
            <p:nvPr/>
          </p:nvSpPr>
          <p:spPr>
            <a:xfrm>
              <a:off x="4970212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Nov</a:t>
              </a:r>
              <a:endParaRPr lang="en-US" sz="1000" b="1" dirty="0"/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5294930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Dez</a:t>
              </a:r>
              <a:endParaRPr lang="en-US" sz="1000" b="1" dirty="0"/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2991916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Mai</a:t>
              </a:r>
              <a:endParaRPr lang="en-US" sz="1000" b="1" dirty="0"/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3316634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err="1" smtClean="0"/>
                <a:t>Jun</a:t>
              </a:r>
              <a:endParaRPr lang="en-US" sz="1000" b="1" dirty="0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1693044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Jan</a:t>
              </a:r>
              <a:endParaRPr lang="en-US" sz="1000" b="1" dirty="0"/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2017762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err="1" smtClean="0"/>
                <a:t>Fev</a:t>
              </a:r>
              <a:endParaRPr lang="en-US" sz="1000" b="1" dirty="0"/>
            </a:p>
          </p:txBody>
        </p:sp>
        <p:sp>
          <p:nvSpPr>
            <p:cNvPr id="17" name="CaixaDeTexto 16"/>
            <p:cNvSpPr txBox="1"/>
            <p:nvPr/>
          </p:nvSpPr>
          <p:spPr>
            <a:xfrm>
              <a:off x="2342480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Mar</a:t>
              </a:r>
              <a:endParaRPr lang="en-US" sz="1000" b="1" dirty="0"/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2667198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err="1" smtClean="0"/>
                <a:t>Abr</a:t>
              </a:r>
              <a:endParaRPr lang="en-US" sz="1000" b="1" dirty="0"/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4290788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Set</a:t>
              </a:r>
              <a:endParaRPr lang="en-US" sz="1000" b="1" dirty="0"/>
            </a:p>
          </p:txBody>
        </p:sp>
        <p:sp>
          <p:nvSpPr>
            <p:cNvPr id="20" name="CaixaDeTexto 19"/>
            <p:cNvSpPr txBox="1"/>
            <p:nvPr/>
          </p:nvSpPr>
          <p:spPr>
            <a:xfrm>
              <a:off x="4615508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smtClean="0"/>
                <a:t>Out</a:t>
              </a:r>
              <a:endParaRPr lang="en-US" sz="1000" b="1" dirty="0"/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3641352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err="1" smtClean="0"/>
                <a:t>Jul</a:t>
              </a:r>
              <a:endParaRPr lang="en-US" sz="1000" b="1" dirty="0"/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3966070" y="4982979"/>
              <a:ext cx="357190" cy="24622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pt-BR" sz="1000" b="1" dirty="0" err="1" smtClean="0"/>
                <a:t>Ago</a:t>
              </a:r>
              <a:endParaRPr lang="en-US" sz="1000" b="1" dirty="0"/>
            </a:p>
          </p:txBody>
        </p:sp>
      </p:grpSp>
      <p:cxnSp>
        <p:nvCxnSpPr>
          <p:cNvPr id="35" name="Conector reto 34"/>
          <p:cNvCxnSpPr/>
          <p:nvPr/>
        </p:nvCxnSpPr>
        <p:spPr>
          <a:xfrm>
            <a:off x="2554943" y="4900603"/>
            <a:ext cx="411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CaixaDeTexto 47"/>
          <p:cNvSpPr txBox="1"/>
          <p:nvPr/>
        </p:nvSpPr>
        <p:spPr>
          <a:xfrm>
            <a:off x="6622491" y="4010155"/>
            <a:ext cx="1107064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1">
                    <a:lumMod val="7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Contrato de Venda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7" name="Espaço Reservado para Conteúdo 2"/>
          <p:cNvSpPr txBox="1">
            <a:spLocks/>
          </p:cNvSpPr>
          <p:nvPr/>
        </p:nvSpPr>
        <p:spPr bwMode="auto">
          <a:xfrm>
            <a:off x="107504" y="2595028"/>
            <a:ext cx="9036496" cy="38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000" b="1" dirty="0"/>
              <a:t>Consequência</a:t>
            </a:r>
            <a:r>
              <a:rPr lang="pt-BR" sz="2000" dirty="0" smtClean="0"/>
              <a:t>:</a:t>
            </a:r>
          </a:p>
          <a:p>
            <a:r>
              <a:rPr lang="pt-BR" sz="2000" dirty="0" smtClean="0"/>
              <a:t>Primeiro </a:t>
            </a:r>
            <a:r>
              <a:rPr lang="pt-BR" sz="2000" dirty="0"/>
              <a:t>ano de operação </a:t>
            </a:r>
            <a:r>
              <a:rPr lang="pt-BR" sz="2000" dirty="0" smtClean="0"/>
              <a:t>comercial de Usinas </a:t>
            </a:r>
            <a:r>
              <a:rPr lang="pt-BR" sz="2000" dirty="0"/>
              <a:t>que </a:t>
            </a:r>
            <a:r>
              <a:rPr lang="pt-BR" sz="2000" b="1" u="sng" dirty="0"/>
              <a:t>não</a:t>
            </a:r>
            <a:r>
              <a:rPr lang="pt-BR" sz="2000" dirty="0"/>
              <a:t> tenham </a:t>
            </a:r>
            <a:r>
              <a:rPr lang="pt-BR" sz="2000" b="1" u="sng" dirty="0" smtClean="0"/>
              <a:t>garantia </a:t>
            </a:r>
            <a:r>
              <a:rPr lang="pt-BR" sz="2000" b="1" u="sng" dirty="0"/>
              <a:t>física </a:t>
            </a:r>
            <a:r>
              <a:rPr lang="pt-BR" sz="2000" b="1" u="sng" dirty="0" smtClean="0"/>
              <a:t>definida:</a:t>
            </a:r>
            <a:endParaRPr lang="pt-BR" sz="2000" dirty="0"/>
          </a:p>
        </p:txBody>
      </p:sp>
      <p:sp>
        <p:nvSpPr>
          <p:cNvPr id="58" name="CaixaDeTexto 57"/>
          <p:cNvSpPr txBox="1"/>
          <p:nvPr/>
        </p:nvSpPr>
        <p:spPr>
          <a:xfrm>
            <a:off x="5100751" y="3351946"/>
            <a:ext cx="1107064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Geração</a:t>
            </a:r>
            <a:endParaRPr lang="en-US" sz="1400" b="1" dirty="0">
              <a:solidFill>
                <a:schemeClr val="bg2">
                  <a:lumMod val="7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7" name="Elipse 6"/>
          <p:cNvSpPr/>
          <p:nvPr/>
        </p:nvSpPr>
        <p:spPr>
          <a:xfrm>
            <a:off x="2570427" y="3371881"/>
            <a:ext cx="2021316" cy="133258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CaixaDeTexto 58"/>
          <p:cNvSpPr txBox="1"/>
          <p:nvPr/>
        </p:nvSpPr>
        <p:spPr>
          <a:xfrm>
            <a:off x="1092948" y="3799761"/>
            <a:ext cx="1461995" cy="73866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pt-BR" sz="14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Penalidade por Insuficiência de lastro</a:t>
            </a:r>
            <a:endParaRPr lang="en-US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779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5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8" grpId="0"/>
      <p:bldP spid="48" grpId="0"/>
      <p:bldP spid="57" grpId="0"/>
      <p:bldP spid="58" grpId="0"/>
      <p:bldP spid="7" grpId="0" animBg="1"/>
      <p:bldP spid="5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Lastro para o 1º ano de operação comercial de usinas sem garantia </a:t>
            </a:r>
            <a:r>
              <a:rPr lang="pt-BR" sz="2400" dirty="0" smtClean="0">
                <a:latin typeface="Calibri" pitchFamily="34" charset="0"/>
              </a:rPr>
              <a:t>física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862893"/>
            <a:ext cx="8928992" cy="1537407"/>
          </a:xfrm>
        </p:spPr>
        <p:txBody>
          <a:bodyPr>
            <a:noAutofit/>
          </a:bodyPr>
          <a:lstStyle/>
          <a:p>
            <a:endParaRPr lang="pt-BR" sz="700" b="1" dirty="0" smtClean="0"/>
          </a:p>
          <a:p>
            <a:r>
              <a:rPr lang="pt-BR" sz="2000" b="1" dirty="0" smtClean="0"/>
              <a:t>Sobre a declaração de lastro para venda:</a:t>
            </a:r>
          </a:p>
          <a:p>
            <a:pPr lvl="1"/>
            <a:r>
              <a:rPr lang="pt-BR" sz="2000" dirty="0" smtClean="0"/>
              <a:t>Quem pode declarar?</a:t>
            </a:r>
          </a:p>
          <a:p>
            <a:pPr lvl="2"/>
            <a:r>
              <a:rPr lang="pt-BR" sz="2000" dirty="0" smtClean="0"/>
              <a:t>Usinas </a:t>
            </a:r>
            <a:r>
              <a:rPr lang="pt-BR" sz="2000" b="1" u="sng" dirty="0" smtClean="0"/>
              <a:t>novas</a:t>
            </a:r>
            <a:r>
              <a:rPr lang="pt-BR" sz="2000" dirty="0" smtClean="0"/>
              <a:t> que ainda não iniciaram a operação comercial e </a:t>
            </a:r>
            <a:r>
              <a:rPr lang="pt-BR" sz="2000" b="1" u="sng" dirty="0"/>
              <a:t>não possuam garantia física</a:t>
            </a:r>
            <a:r>
              <a:rPr lang="pt-BR" sz="2000" dirty="0"/>
              <a:t> estabelecida em ato </a:t>
            </a:r>
            <a:r>
              <a:rPr lang="pt-BR" sz="2000" dirty="0" smtClean="0"/>
              <a:t>legal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107504" y="2335992"/>
            <a:ext cx="8928992" cy="155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700" b="1" dirty="0" smtClean="0"/>
          </a:p>
          <a:p>
            <a:pPr lvl="1"/>
            <a:r>
              <a:rPr lang="pt-BR" sz="2000" dirty="0"/>
              <a:t>Qual a vigência da declaração</a:t>
            </a:r>
            <a:r>
              <a:rPr lang="pt-BR" sz="2000" dirty="0" smtClean="0"/>
              <a:t>?</a:t>
            </a:r>
          </a:p>
          <a:p>
            <a:pPr lvl="2"/>
            <a:r>
              <a:rPr lang="pt-BR" sz="2000" dirty="0"/>
              <a:t>Exclusivamente para os </a:t>
            </a:r>
            <a:r>
              <a:rPr lang="pt-BR" sz="2000" b="1" u="sng" dirty="0"/>
              <a:t>12 primeiros meses de operação comercial </a:t>
            </a:r>
            <a:r>
              <a:rPr lang="pt-BR" sz="2000" dirty="0"/>
              <a:t>do empreendimento, contados a partir do mês de operação comercial da </a:t>
            </a:r>
            <a:r>
              <a:rPr lang="pt-BR" sz="2000" b="1" u="sng" dirty="0"/>
              <a:t>1ª unidade geradora</a:t>
            </a:r>
            <a:endParaRPr lang="pt-BR" sz="2000" b="1" u="sng" dirty="0" smtClean="0"/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 bwMode="auto">
          <a:xfrm>
            <a:off x="107504" y="3730451"/>
            <a:ext cx="8928992" cy="153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700" b="1" dirty="0" smtClean="0"/>
          </a:p>
          <a:p>
            <a:r>
              <a:rPr lang="pt-BR" sz="2000" b="1" dirty="0" smtClean="0"/>
              <a:t>Sobre a quantidade declarada </a:t>
            </a:r>
            <a:r>
              <a:rPr lang="pt-BR" sz="2000" b="1" dirty="0"/>
              <a:t>de lastro para venda </a:t>
            </a:r>
            <a:r>
              <a:rPr lang="pt-BR" sz="2000" b="1" dirty="0" smtClean="0"/>
              <a:t>:</a:t>
            </a:r>
          </a:p>
          <a:p>
            <a:pPr lvl="2"/>
            <a:r>
              <a:rPr lang="pt-BR" sz="2000" dirty="0" smtClean="0"/>
              <a:t>Limitada </a:t>
            </a:r>
            <a:r>
              <a:rPr lang="pt-BR" sz="2000" dirty="0"/>
              <a:t>à</a:t>
            </a:r>
            <a:r>
              <a:rPr lang="pt-BR" sz="2000" dirty="0" smtClean="0"/>
              <a:t> </a:t>
            </a:r>
            <a:r>
              <a:rPr lang="pt-BR" sz="2000" b="1" u="sng" dirty="0" smtClean="0"/>
              <a:t>potência total da usina</a:t>
            </a:r>
            <a:r>
              <a:rPr lang="pt-BR" sz="2000" dirty="0" smtClean="0"/>
              <a:t> com sazonalização </a:t>
            </a:r>
            <a:r>
              <a:rPr lang="pt-BR" sz="2000" b="1" u="sng" dirty="0" smtClean="0"/>
              <a:t>flat</a:t>
            </a:r>
            <a:r>
              <a:rPr lang="pt-BR" sz="2000" dirty="0" smtClean="0"/>
              <a:t>.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 bwMode="auto">
          <a:xfrm>
            <a:off x="107504" y="4508283"/>
            <a:ext cx="8928992" cy="153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700" b="1" dirty="0" smtClean="0"/>
          </a:p>
          <a:p>
            <a:r>
              <a:rPr lang="pt-BR" sz="2000" b="1" dirty="0" smtClean="0"/>
              <a:t>Sobre a verificação da quantidade declarada:</a:t>
            </a:r>
          </a:p>
          <a:p>
            <a:pPr lvl="2"/>
            <a:r>
              <a:rPr lang="pt-BR" sz="2000" dirty="0" smtClean="0"/>
              <a:t>A partir do </a:t>
            </a:r>
            <a:r>
              <a:rPr lang="pt-BR" sz="2000" b="1" u="sng" dirty="0" smtClean="0"/>
              <a:t>13º </a:t>
            </a:r>
            <a:r>
              <a:rPr lang="pt-BR" sz="2000" b="1" u="sng" dirty="0"/>
              <a:t>mês de operação </a:t>
            </a:r>
            <a:r>
              <a:rPr lang="pt-BR" sz="2000" b="1" u="sng" dirty="0" smtClean="0"/>
              <a:t>comercial</a:t>
            </a:r>
            <a:r>
              <a:rPr lang="pt-BR" sz="2000" b="1" dirty="0" smtClean="0"/>
              <a:t> </a:t>
            </a:r>
            <a:r>
              <a:rPr lang="pt-BR" sz="2000" dirty="0" smtClean="0"/>
              <a:t>da </a:t>
            </a:r>
            <a:r>
              <a:rPr lang="pt-BR" sz="2000" dirty="0"/>
              <a:t>1ª unidade </a:t>
            </a:r>
            <a:r>
              <a:rPr lang="pt-BR" sz="2000" dirty="0" smtClean="0"/>
              <a:t>geradora, o </a:t>
            </a:r>
            <a:r>
              <a:rPr lang="pt-BR" sz="2000" b="1" u="sng" dirty="0" smtClean="0"/>
              <a:t>histórico de recurso</a:t>
            </a:r>
            <a:r>
              <a:rPr lang="pt-BR" sz="2000" dirty="0" smtClean="0"/>
              <a:t> de lastro passa a ser o </a:t>
            </a:r>
            <a:r>
              <a:rPr lang="pt-BR" sz="2000" b="1" u="sng" dirty="0" smtClean="0"/>
              <a:t>montante gerado da usina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47</a:t>
            </a:fld>
            <a:endParaRPr lang="pt-BR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107504" y="5587646"/>
            <a:ext cx="8928992" cy="153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700" b="1" dirty="0" smtClean="0"/>
          </a:p>
          <a:p>
            <a:pPr lvl="2"/>
            <a:r>
              <a:rPr lang="pt-BR" sz="2000" b="1" dirty="0"/>
              <a:t>Proposta CCEE: </a:t>
            </a:r>
            <a:r>
              <a:rPr lang="pt-BR" sz="2000" b="1" u="sng" dirty="0"/>
              <a:t>Não considerar</a:t>
            </a:r>
            <a:r>
              <a:rPr lang="pt-BR" sz="2000" dirty="0"/>
              <a:t> o lastro de venda </a:t>
            </a:r>
            <a:r>
              <a:rPr lang="pt-BR" sz="2000" b="1" u="sng" dirty="0"/>
              <a:t>declarado</a:t>
            </a:r>
            <a:r>
              <a:rPr lang="pt-BR" sz="2000" dirty="0"/>
              <a:t> como recurso para o cálculo do desconto da </a:t>
            </a:r>
            <a:r>
              <a:rPr lang="pt-BR" sz="2000" b="1" u="sng" dirty="0"/>
              <a:t>TUSD/TUST</a:t>
            </a:r>
            <a:r>
              <a:rPr lang="pt-BR" sz="2000" dirty="0"/>
              <a:t>. Considerar como recurso a própria </a:t>
            </a:r>
            <a:r>
              <a:rPr lang="pt-BR" sz="2000" b="1" u="sng" dirty="0" smtClean="0"/>
              <a:t>geração</a:t>
            </a:r>
            <a:r>
              <a:rPr lang="pt-BR" sz="2000" dirty="0" smtClean="0"/>
              <a:t> da usina.</a:t>
            </a:r>
          </a:p>
        </p:txBody>
      </p:sp>
    </p:spTree>
    <p:extLst>
      <p:ext uri="{BB962C8B-B14F-4D97-AF65-F5344CB8AC3E}">
        <p14:creationId xmlns:p14="http://schemas.microsoft.com/office/powerpoint/2010/main" val="66473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4) Energia de teste de autoprodutores alocada para a compensação do consumo próprio </a:t>
            </a: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</a:t>
            </a:r>
            <a:r>
              <a:rPr lang="pt-BR" dirty="0">
                <a:solidFill>
                  <a:schemeClr val="tx1"/>
                </a:solidFill>
              </a:rPr>
              <a:t>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39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Energia de teste de autoprodutores alocada para a compensação do consumo próprio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36815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r>
              <a:rPr lang="pt-BR" sz="2400" b="1" dirty="0"/>
              <a:t>AP 61/2012 – NT nº103/2013 – 19/07/2013</a:t>
            </a:r>
          </a:p>
          <a:p>
            <a:r>
              <a:rPr lang="pt-BR" sz="2400" b="1" dirty="0"/>
              <a:t>REN  583/2013 – </a:t>
            </a:r>
            <a:r>
              <a:rPr lang="pt-BR" sz="2400" b="1" dirty="0" smtClean="0"/>
              <a:t>22/10/2013</a:t>
            </a:r>
          </a:p>
          <a:p>
            <a:endParaRPr lang="pt-BR" sz="800" b="1" dirty="0" smtClean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4437112"/>
            <a:ext cx="880965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</a:p>
          <a:p>
            <a:pPr lvl="1"/>
            <a:r>
              <a:rPr lang="pt-BR" sz="2400" b="1" u="sng" dirty="0"/>
              <a:t>Geração de Teste</a:t>
            </a:r>
            <a:r>
              <a:rPr lang="pt-BR" sz="2400" dirty="0"/>
              <a:t> pode ser considerada para </a:t>
            </a:r>
            <a:r>
              <a:rPr lang="pt-BR" sz="2400" b="1" u="sng" dirty="0"/>
              <a:t>compensar</a:t>
            </a:r>
            <a:r>
              <a:rPr lang="pt-BR" sz="2400" dirty="0"/>
              <a:t> o </a:t>
            </a:r>
            <a:r>
              <a:rPr lang="pt-BR" sz="2400" b="1" u="sng" dirty="0"/>
              <a:t>consumo</a:t>
            </a:r>
            <a:r>
              <a:rPr lang="pt-BR" sz="2400" dirty="0"/>
              <a:t> próprio do </a:t>
            </a:r>
            <a:r>
              <a:rPr lang="pt-BR" sz="2400" dirty="0" smtClean="0"/>
              <a:t>agente</a:t>
            </a:r>
            <a:endParaRPr lang="pt-BR" sz="2400" dirty="0"/>
          </a:p>
          <a:p>
            <a:pPr lvl="1"/>
            <a:r>
              <a:rPr lang="pt-BR" sz="2400" dirty="0" smtClean="0"/>
              <a:t>Necessidade </a:t>
            </a:r>
            <a:r>
              <a:rPr lang="pt-BR" sz="2400" dirty="0"/>
              <a:t>de cobertura de lastro do </a:t>
            </a:r>
            <a:r>
              <a:rPr lang="pt-BR" sz="2400" b="1" u="sng" dirty="0"/>
              <a:t>consumo líquido </a:t>
            </a:r>
            <a:r>
              <a:rPr lang="pt-BR" sz="2400" dirty="0" smtClean="0"/>
              <a:t>(Consumo </a:t>
            </a:r>
            <a:r>
              <a:rPr lang="pt-BR" sz="2400" dirty="0"/>
              <a:t>– G</a:t>
            </a:r>
            <a:r>
              <a:rPr lang="pt-BR" sz="2400" dirty="0" smtClean="0"/>
              <a:t>eração </a:t>
            </a:r>
            <a:r>
              <a:rPr lang="pt-BR" sz="2400" dirty="0"/>
              <a:t>de </a:t>
            </a:r>
            <a:r>
              <a:rPr lang="pt-BR" sz="2400" dirty="0" smtClean="0"/>
              <a:t>Teste</a:t>
            </a:r>
            <a:r>
              <a:rPr lang="pt-BR" sz="2400" dirty="0"/>
              <a:t>)</a:t>
            </a: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 bwMode="auto">
          <a:xfrm>
            <a:off x="334342" y="2348880"/>
            <a:ext cx="880965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Contexto: </a:t>
            </a:r>
            <a:endParaRPr lang="pt-BR" sz="2400" b="1" dirty="0"/>
          </a:p>
          <a:p>
            <a:r>
              <a:rPr lang="pt-BR" sz="2400" b="1" dirty="0" smtClean="0"/>
              <a:t>Regra de Comercialização vigente:</a:t>
            </a:r>
          </a:p>
          <a:p>
            <a:pPr lvl="1"/>
            <a:r>
              <a:rPr lang="pt-BR" sz="2400" dirty="0" smtClean="0"/>
              <a:t>Geração de Teste não gera recurso de lastro de energia, porém é contabilizada no MCP</a:t>
            </a:r>
          </a:p>
          <a:p>
            <a:pPr lvl="1"/>
            <a:r>
              <a:rPr lang="pt-BR" sz="2400" dirty="0" smtClean="0"/>
              <a:t>Consumo é requisito de lastro e é contabilizado no MCP</a:t>
            </a:r>
            <a:endParaRPr lang="pt-BR" sz="2400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49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69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5)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6</a:t>
            </a:r>
            <a:r>
              <a:rPr lang="pt-BR" dirty="0">
                <a:solidFill>
                  <a:schemeClr val="tx1"/>
                </a:solidFill>
              </a:rPr>
              <a:t>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98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414122" cy="122413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endParaRPr lang="pt-BR" sz="800" b="1" dirty="0" smtClean="0"/>
          </a:p>
          <a:p>
            <a:r>
              <a:rPr lang="pt-BR" sz="2400" b="1" dirty="0" smtClean="0"/>
              <a:t>REN  570/2013 – 23/07/2013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2223815"/>
            <a:ext cx="848613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endParaRPr lang="pt-BR" sz="800" b="1" dirty="0"/>
          </a:p>
          <a:p>
            <a:r>
              <a:rPr lang="pt-BR" sz="2400" b="1" dirty="0"/>
              <a:t>Regra de Comercialização: </a:t>
            </a:r>
          </a:p>
          <a:p>
            <a:endParaRPr lang="pt-BR" sz="800" dirty="0"/>
          </a:p>
          <a:p>
            <a:pPr lvl="1"/>
            <a:r>
              <a:rPr lang="pt-BR" sz="2400" u="sng" dirty="0"/>
              <a:t>Penalidade de Energia</a:t>
            </a:r>
            <a:r>
              <a:rPr lang="pt-BR" sz="2400" dirty="0"/>
              <a:t> e </a:t>
            </a:r>
            <a:r>
              <a:rPr lang="pt-BR" sz="2400" u="sng" dirty="0"/>
              <a:t>Desconto na TUSD/TUST</a:t>
            </a:r>
            <a:r>
              <a:rPr lang="pt-BR" sz="2400" dirty="0"/>
              <a:t>:</a:t>
            </a:r>
          </a:p>
          <a:p>
            <a:pPr lvl="1"/>
            <a:endParaRPr lang="pt-BR" sz="800" dirty="0"/>
          </a:p>
          <a:p>
            <a:pPr lvl="2"/>
            <a:r>
              <a:rPr lang="pt-BR" sz="2400" dirty="0" smtClean="0"/>
              <a:t>Adequação ao </a:t>
            </a:r>
            <a:r>
              <a:rPr lang="pt-BR" sz="2400" b="1" u="sng" dirty="0" smtClean="0"/>
              <a:t>nova modalidade de comercialização</a:t>
            </a:r>
            <a:r>
              <a:rPr lang="pt-BR" sz="2400" dirty="0" smtClean="0"/>
              <a:t>: “comercialização varejista”</a:t>
            </a:r>
            <a:endParaRPr lang="pt-BR" sz="2400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4869160"/>
            <a:ext cx="8414122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u="sng" dirty="0"/>
              <a:t>Encargos</a:t>
            </a:r>
            <a:r>
              <a:rPr lang="pt-BR" sz="2400" dirty="0"/>
              <a:t>:</a:t>
            </a:r>
          </a:p>
          <a:p>
            <a:pPr lvl="2"/>
            <a:r>
              <a:rPr lang="pt-BR" sz="2400" dirty="0"/>
              <a:t>Alocação da geração </a:t>
            </a:r>
            <a:r>
              <a:rPr lang="pt-BR" sz="2400" dirty="0" smtClean="0"/>
              <a:t>para </a:t>
            </a:r>
            <a:r>
              <a:rPr lang="pt-BR" sz="2400" dirty="0"/>
              <a:t>agentes consumidores que possuem direito de </a:t>
            </a:r>
            <a:r>
              <a:rPr lang="pt-BR" sz="2400" b="1" u="sng" dirty="0"/>
              <a:t>alocação de geração própria</a:t>
            </a:r>
            <a:r>
              <a:rPr lang="pt-BR" sz="2400" dirty="0"/>
              <a:t> e estão representados pelo comercializador varejista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35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8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aixaDeTexto 42"/>
          <p:cNvSpPr txBox="1"/>
          <p:nvPr/>
        </p:nvSpPr>
        <p:spPr>
          <a:xfrm>
            <a:off x="225886" y="1057359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pt-BR" sz="2400" b="1" dirty="0" smtClean="0"/>
              <a:t>Modelagem:</a:t>
            </a:r>
            <a:endParaRPr lang="pt-BR" sz="2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827584" y="2800739"/>
            <a:ext cx="7128792" cy="83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to 46"/>
          <p:cNvCxnSpPr/>
          <p:nvPr/>
        </p:nvCxnSpPr>
        <p:spPr>
          <a:xfrm flipH="1">
            <a:off x="827584" y="2800739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to 48"/>
          <p:cNvCxnSpPr/>
          <p:nvPr/>
        </p:nvCxnSpPr>
        <p:spPr>
          <a:xfrm flipH="1">
            <a:off x="6159936" y="2809124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to 49"/>
          <p:cNvCxnSpPr/>
          <p:nvPr/>
        </p:nvCxnSpPr>
        <p:spPr>
          <a:xfrm flipH="1">
            <a:off x="2691408" y="2809124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to 50"/>
          <p:cNvCxnSpPr/>
          <p:nvPr/>
        </p:nvCxnSpPr>
        <p:spPr>
          <a:xfrm flipH="1">
            <a:off x="4343406" y="2813314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to 51"/>
          <p:cNvCxnSpPr/>
          <p:nvPr/>
        </p:nvCxnSpPr>
        <p:spPr>
          <a:xfrm flipH="1">
            <a:off x="4355976" y="1945027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tângulo 52"/>
          <p:cNvSpPr/>
          <p:nvPr/>
        </p:nvSpPr>
        <p:spPr>
          <a:xfrm>
            <a:off x="107504" y="3656450"/>
            <a:ext cx="1586494" cy="78066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Produtor Independente Incentivado 50%</a:t>
            </a:r>
            <a:endParaRPr lang="pt-BR" sz="1600" b="1" dirty="0"/>
          </a:p>
        </p:txBody>
      </p:sp>
      <p:sp>
        <p:nvSpPr>
          <p:cNvPr id="2" name="Retângulo 1"/>
          <p:cNvSpPr/>
          <p:nvPr/>
        </p:nvSpPr>
        <p:spPr>
          <a:xfrm>
            <a:off x="3635896" y="1196752"/>
            <a:ext cx="1512168" cy="7920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Varejista (CNPJ)</a:t>
            </a:r>
            <a:endParaRPr lang="pt-BR" b="1" dirty="0">
              <a:solidFill>
                <a:srgbClr val="FFFF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 flipH="1">
            <a:off x="467544" y="4437111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to 78"/>
          <p:cNvCxnSpPr/>
          <p:nvPr/>
        </p:nvCxnSpPr>
        <p:spPr>
          <a:xfrm flipH="1">
            <a:off x="1121694" y="4437111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1847852" y="3656450"/>
            <a:ext cx="1572020" cy="78066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Comercialização Convencional</a:t>
            </a:r>
            <a:endParaRPr lang="pt-BR" sz="1600" b="1" dirty="0"/>
          </a:p>
        </p:txBody>
      </p:sp>
      <p:sp>
        <p:nvSpPr>
          <p:cNvPr id="22" name="Retângulo 21"/>
          <p:cNvSpPr/>
          <p:nvPr/>
        </p:nvSpPr>
        <p:spPr>
          <a:xfrm>
            <a:off x="3571230" y="3664836"/>
            <a:ext cx="1572020" cy="78066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Comercialização Incentivada 50%</a:t>
            </a:r>
            <a:endParaRPr lang="pt-BR" sz="1600" b="1" dirty="0"/>
          </a:p>
        </p:txBody>
      </p:sp>
      <p:sp>
        <p:nvSpPr>
          <p:cNvPr id="23" name="Retângulo 22"/>
          <p:cNvSpPr/>
          <p:nvPr/>
        </p:nvSpPr>
        <p:spPr>
          <a:xfrm>
            <a:off x="5373926" y="3664836"/>
            <a:ext cx="1572020" cy="78066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Comercializador Varejista Cargas Livres</a:t>
            </a:r>
            <a:endParaRPr lang="pt-BR" sz="1600" b="1" dirty="0"/>
          </a:p>
        </p:txBody>
      </p:sp>
      <p:cxnSp>
        <p:nvCxnSpPr>
          <p:cNvPr id="25" name="Conector reto 24"/>
          <p:cNvCxnSpPr/>
          <p:nvPr/>
        </p:nvCxnSpPr>
        <p:spPr>
          <a:xfrm flipH="1">
            <a:off x="7947992" y="2786475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tângulo 25"/>
          <p:cNvSpPr/>
          <p:nvPr/>
        </p:nvSpPr>
        <p:spPr>
          <a:xfrm>
            <a:off x="7162002" y="3679711"/>
            <a:ext cx="1572020" cy="78066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Comercializador Varejista Cargas Especiais</a:t>
            </a:r>
            <a:endParaRPr lang="pt-BR" sz="1600" b="1" dirty="0"/>
          </a:p>
        </p:txBody>
      </p:sp>
      <p:sp>
        <p:nvSpPr>
          <p:cNvPr id="4" name="Elipse 3"/>
          <p:cNvSpPr/>
          <p:nvPr/>
        </p:nvSpPr>
        <p:spPr>
          <a:xfrm>
            <a:off x="251520" y="5050378"/>
            <a:ext cx="43204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G</a:t>
            </a:r>
            <a:endParaRPr lang="pt-BR" dirty="0"/>
          </a:p>
        </p:txBody>
      </p:sp>
      <p:sp>
        <p:nvSpPr>
          <p:cNvPr id="29" name="Elipse 28"/>
          <p:cNvSpPr/>
          <p:nvPr/>
        </p:nvSpPr>
        <p:spPr>
          <a:xfrm>
            <a:off x="899592" y="5037752"/>
            <a:ext cx="43204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G</a:t>
            </a:r>
            <a:endParaRPr lang="pt-BR" dirty="0"/>
          </a:p>
        </p:txBody>
      </p:sp>
      <p:cxnSp>
        <p:nvCxnSpPr>
          <p:cNvPr id="30" name="Conector reto 29"/>
          <p:cNvCxnSpPr/>
          <p:nvPr/>
        </p:nvCxnSpPr>
        <p:spPr>
          <a:xfrm flipH="1">
            <a:off x="5857599" y="444705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6511749" y="444705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/>
          <p:nvPr/>
        </p:nvCxnSpPr>
        <p:spPr>
          <a:xfrm flipH="1">
            <a:off x="7632237" y="4456873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 flipH="1">
            <a:off x="8286387" y="4456873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iângulo isósceles 5"/>
          <p:cNvSpPr/>
          <p:nvPr/>
        </p:nvSpPr>
        <p:spPr>
          <a:xfrm>
            <a:off x="5640494" y="5070140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39" name="Triângulo isósceles 38"/>
          <p:cNvSpPr/>
          <p:nvPr/>
        </p:nvSpPr>
        <p:spPr>
          <a:xfrm>
            <a:off x="6294644" y="5077663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40" name="Triângulo isósceles 39"/>
          <p:cNvSpPr/>
          <p:nvPr/>
        </p:nvSpPr>
        <p:spPr>
          <a:xfrm>
            <a:off x="7415132" y="5070140"/>
            <a:ext cx="434209" cy="447092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41" name="Triângulo isósceles 40"/>
          <p:cNvSpPr/>
          <p:nvPr/>
        </p:nvSpPr>
        <p:spPr>
          <a:xfrm>
            <a:off x="8069282" y="5050378"/>
            <a:ext cx="434209" cy="447092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42" name="CaixaDeTexto 41"/>
          <p:cNvSpPr txBox="1"/>
          <p:nvPr/>
        </p:nvSpPr>
        <p:spPr>
          <a:xfrm>
            <a:off x="107504" y="5877272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pt-BR" sz="2400" b="1" dirty="0" smtClean="0"/>
              <a:t>Criação de perfis contábeis para gestão do agente</a:t>
            </a:r>
            <a:endParaRPr lang="pt-BR" sz="2000" dirty="0"/>
          </a:p>
        </p:txBody>
      </p:sp>
      <p:sp>
        <p:nvSpPr>
          <p:cNvPr id="45" name="CaixaDeTexto 44"/>
          <p:cNvSpPr txBox="1"/>
          <p:nvPr/>
        </p:nvSpPr>
        <p:spPr>
          <a:xfrm>
            <a:off x="6539863" y="3183409"/>
            <a:ext cx="299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 </a:t>
            </a:r>
          </a:p>
        </p:txBody>
      </p:sp>
      <p:sp>
        <p:nvSpPr>
          <p:cNvPr id="46" name="CaixaDeTexto 45"/>
          <p:cNvSpPr txBox="1"/>
          <p:nvPr/>
        </p:nvSpPr>
        <p:spPr>
          <a:xfrm>
            <a:off x="8319535" y="3228595"/>
            <a:ext cx="299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 </a:t>
            </a:r>
          </a:p>
        </p:txBody>
      </p:sp>
      <p:sp>
        <p:nvSpPr>
          <p:cNvPr id="3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345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aixaDeTexto 42"/>
          <p:cNvSpPr txBox="1"/>
          <p:nvPr/>
        </p:nvSpPr>
        <p:spPr>
          <a:xfrm>
            <a:off x="225886" y="1057359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pt-BR" sz="2000" b="1" dirty="0" smtClean="0"/>
              <a:t>Detalhamento dos </a:t>
            </a:r>
            <a:r>
              <a:rPr lang="pt-BR" sz="2000" b="1" dirty="0"/>
              <a:t>Comercializador Varejista </a:t>
            </a:r>
            <a:r>
              <a:rPr lang="pt-BR" sz="2000" b="1" u="sng" dirty="0" smtClean="0"/>
              <a:t>CARGAS LIVRES</a:t>
            </a:r>
            <a:r>
              <a:rPr lang="pt-BR" dirty="0" smtClean="0"/>
              <a:t>:</a:t>
            </a:r>
            <a:endParaRPr lang="pt-BR" sz="2000" b="1" dirty="0"/>
          </a:p>
        </p:txBody>
      </p:sp>
      <p:sp>
        <p:nvSpPr>
          <p:cNvPr id="23" name="Retângulo 22"/>
          <p:cNvSpPr/>
          <p:nvPr/>
        </p:nvSpPr>
        <p:spPr>
          <a:xfrm>
            <a:off x="225886" y="1772816"/>
            <a:ext cx="2329890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Comercializador Varejista Cargas </a:t>
            </a:r>
            <a:r>
              <a:rPr lang="pt-BR" sz="2000" b="1" u="sng" dirty="0" smtClean="0"/>
              <a:t>Livres</a:t>
            </a:r>
            <a:endParaRPr lang="pt-BR" sz="2000" b="1" u="sng" dirty="0"/>
          </a:p>
        </p:txBody>
      </p:sp>
      <p:cxnSp>
        <p:nvCxnSpPr>
          <p:cNvPr id="30" name="Conector reto 29"/>
          <p:cNvCxnSpPr/>
          <p:nvPr/>
        </p:nvCxnSpPr>
        <p:spPr>
          <a:xfrm flipH="1">
            <a:off x="870623" y="286164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1830132" y="286164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iângulo isósceles 5"/>
          <p:cNvSpPr/>
          <p:nvPr/>
        </p:nvSpPr>
        <p:spPr>
          <a:xfrm>
            <a:off x="495558" y="3483629"/>
            <a:ext cx="750130" cy="664349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</a:t>
            </a:r>
          </a:p>
        </p:txBody>
      </p:sp>
      <p:sp>
        <p:nvSpPr>
          <p:cNvPr id="39" name="Triângulo isósceles 38"/>
          <p:cNvSpPr/>
          <p:nvPr/>
        </p:nvSpPr>
        <p:spPr>
          <a:xfrm>
            <a:off x="1466769" y="3483629"/>
            <a:ext cx="726725" cy="656827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2686429" y="1721732"/>
            <a:ext cx="6435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da categoria comercialização e classe comercializador</a:t>
            </a:r>
            <a:r>
              <a:rPr lang="pt-BR" sz="2000" dirty="0" smtClean="0"/>
              <a:t>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dirty="0" smtClean="0"/>
              <a:t>Apuração de </a:t>
            </a:r>
            <a:r>
              <a:rPr lang="pt-BR" sz="2000" b="1" u="sng" dirty="0" smtClean="0"/>
              <a:t>lastro global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2668510" y="3179650"/>
            <a:ext cx="64535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de comercializador do tipo de energia Não Especial</a:t>
            </a:r>
            <a:r>
              <a:rPr lang="pt-BR" sz="2400" b="1" dirty="0" smtClean="0"/>
              <a:t>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b="1" u="sng" dirty="0" smtClean="0"/>
              <a:t>Não Especial</a:t>
            </a:r>
            <a:r>
              <a:rPr lang="pt-BR" sz="2000" dirty="0" smtClean="0"/>
              <a:t>: tipo de energia é definida pelo perfil, que deve estar coerente com o tipo de requisito energético das cargas</a:t>
            </a:r>
          </a:p>
        </p:txBody>
      </p:sp>
      <p:sp>
        <p:nvSpPr>
          <p:cNvPr id="24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495558" y="5186621"/>
            <a:ext cx="84689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</a:t>
            </a:r>
            <a:r>
              <a:rPr lang="pt-BR" sz="2000" b="1" dirty="0"/>
              <a:t>Comercializador Varejista Cargas </a:t>
            </a:r>
            <a:r>
              <a:rPr lang="pt-BR" sz="2000" b="1" dirty="0" smtClean="0"/>
              <a:t>Livres: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dirty="0" smtClean="0"/>
              <a:t>Vendedor de energia </a:t>
            </a:r>
            <a:r>
              <a:rPr lang="pt-BR" sz="2000" b="1" u="sng" dirty="0" smtClean="0"/>
              <a:t>Não Especial</a:t>
            </a:r>
            <a:r>
              <a:rPr lang="pt-BR" sz="2000" dirty="0" smtClean="0"/>
              <a:t>, cujo desconto resultante é o da matriz de desconto</a:t>
            </a:r>
            <a:endParaRPr lang="pt-BR" sz="1600" dirty="0" smtClean="0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5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aixaDeTexto 42"/>
          <p:cNvSpPr txBox="1"/>
          <p:nvPr/>
        </p:nvSpPr>
        <p:spPr>
          <a:xfrm>
            <a:off x="225886" y="1057359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pt-BR" sz="2000" b="1" dirty="0" smtClean="0"/>
              <a:t>Detalhamento dos </a:t>
            </a:r>
            <a:r>
              <a:rPr lang="pt-BR" sz="2000" b="1" dirty="0"/>
              <a:t>Comercializador </a:t>
            </a:r>
            <a:r>
              <a:rPr lang="pt-BR" sz="2000" b="1" dirty="0" smtClean="0"/>
              <a:t>Varejista </a:t>
            </a:r>
            <a:r>
              <a:rPr lang="pt-BR" sz="2000" b="1" u="sng" dirty="0" smtClean="0"/>
              <a:t>CARGAS ESPECIAIS</a:t>
            </a:r>
            <a:r>
              <a:rPr lang="pt-BR" dirty="0" smtClean="0"/>
              <a:t>:</a:t>
            </a:r>
            <a:endParaRPr lang="pt-BR" sz="2000" b="1" dirty="0"/>
          </a:p>
        </p:txBody>
      </p:sp>
      <p:sp>
        <p:nvSpPr>
          <p:cNvPr id="23" name="Retângulo 22"/>
          <p:cNvSpPr/>
          <p:nvPr/>
        </p:nvSpPr>
        <p:spPr>
          <a:xfrm>
            <a:off x="225886" y="1772816"/>
            <a:ext cx="2329890" cy="10801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Comercializador Varejista Cargas </a:t>
            </a:r>
            <a:r>
              <a:rPr lang="pt-BR" sz="2000" b="1" u="sng" dirty="0" smtClean="0"/>
              <a:t>Especiais</a:t>
            </a:r>
            <a:endParaRPr lang="pt-BR" sz="2000" b="1" u="sng" dirty="0"/>
          </a:p>
        </p:txBody>
      </p:sp>
      <p:cxnSp>
        <p:nvCxnSpPr>
          <p:cNvPr id="30" name="Conector reto 29"/>
          <p:cNvCxnSpPr/>
          <p:nvPr/>
        </p:nvCxnSpPr>
        <p:spPr>
          <a:xfrm flipH="1">
            <a:off x="870623" y="286164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1830132" y="286164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iângulo isósceles 5"/>
          <p:cNvSpPr/>
          <p:nvPr/>
        </p:nvSpPr>
        <p:spPr>
          <a:xfrm>
            <a:off x="495558" y="3483629"/>
            <a:ext cx="750130" cy="664349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</a:t>
            </a:r>
          </a:p>
        </p:txBody>
      </p:sp>
      <p:sp>
        <p:nvSpPr>
          <p:cNvPr id="39" name="Triângulo isósceles 38"/>
          <p:cNvSpPr/>
          <p:nvPr/>
        </p:nvSpPr>
        <p:spPr>
          <a:xfrm>
            <a:off x="1466769" y="3483629"/>
            <a:ext cx="726725" cy="656827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2686429" y="1721732"/>
            <a:ext cx="6435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da categoria comercialização e classe comercializador</a:t>
            </a:r>
            <a:r>
              <a:rPr lang="pt-BR" sz="2000" dirty="0" smtClean="0"/>
              <a:t>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dirty="0"/>
              <a:t>Apuração de </a:t>
            </a:r>
            <a:r>
              <a:rPr lang="pt-BR" sz="2000" b="1" u="sng" dirty="0"/>
              <a:t>lastro global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2668510" y="3212976"/>
            <a:ext cx="64535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de comercializador do tipo de energia Especial: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b="1" u="sng" dirty="0" smtClean="0"/>
              <a:t>Especial</a:t>
            </a:r>
            <a:r>
              <a:rPr lang="pt-BR" sz="2000" dirty="0" smtClean="0"/>
              <a:t>: tipo de energia é definida pelo perfil, que deve estar coerente com o tipo de requisito energético das cargas</a:t>
            </a:r>
          </a:p>
        </p:txBody>
      </p:sp>
      <p:sp>
        <p:nvSpPr>
          <p:cNvPr id="24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495558" y="5192900"/>
            <a:ext cx="84689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Perfil </a:t>
            </a:r>
            <a:r>
              <a:rPr lang="pt-BR" sz="2000" b="1" dirty="0"/>
              <a:t>Comercializador Varejista </a:t>
            </a:r>
            <a:r>
              <a:rPr lang="pt-BR" sz="2000" b="1" dirty="0" smtClean="0"/>
              <a:t>Cargas Especiais</a:t>
            </a:r>
            <a:r>
              <a:rPr lang="pt-BR" sz="2400" b="1" dirty="0" smtClean="0"/>
              <a:t>:</a:t>
            </a:r>
          </a:p>
          <a:p>
            <a:pPr marL="800100" lvl="2" indent="-342900" algn="just">
              <a:buFont typeface="Wingdings" panose="05000000000000000000" pitchFamily="2" charset="2"/>
              <a:buChar char="§"/>
            </a:pPr>
            <a:r>
              <a:rPr lang="pt-BR" sz="2000" dirty="0" smtClean="0"/>
              <a:t>Vendedor de energia </a:t>
            </a:r>
            <a:r>
              <a:rPr lang="pt-BR" sz="2000" b="1" u="sng" dirty="0" smtClean="0"/>
              <a:t>Especial</a:t>
            </a:r>
            <a:r>
              <a:rPr lang="pt-BR" sz="2000" dirty="0" smtClean="0"/>
              <a:t>, cujo desconto resultante é o da matriz de desconto</a:t>
            </a:r>
            <a:endParaRPr lang="pt-BR" sz="1600" dirty="0" smtClean="0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18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aixaDeTexto 42"/>
          <p:cNvSpPr txBox="1"/>
          <p:nvPr/>
        </p:nvSpPr>
        <p:spPr>
          <a:xfrm>
            <a:off x="49949" y="945683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pt-BR" sz="2000" b="1" dirty="0" smtClean="0"/>
              <a:t>Possibilidade de organização do agente</a:t>
            </a:r>
            <a:endParaRPr lang="pt-BR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827584" y="3018663"/>
            <a:ext cx="7128792" cy="83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to 46"/>
          <p:cNvCxnSpPr/>
          <p:nvPr/>
        </p:nvCxnSpPr>
        <p:spPr>
          <a:xfrm flipH="1">
            <a:off x="827584" y="3018663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to 48"/>
          <p:cNvCxnSpPr/>
          <p:nvPr/>
        </p:nvCxnSpPr>
        <p:spPr>
          <a:xfrm flipH="1">
            <a:off x="4844296" y="3038424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to 51"/>
          <p:cNvCxnSpPr/>
          <p:nvPr/>
        </p:nvCxnSpPr>
        <p:spPr>
          <a:xfrm flipH="1">
            <a:off x="5060551" y="2162951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tângulo 52"/>
          <p:cNvSpPr/>
          <p:nvPr/>
        </p:nvSpPr>
        <p:spPr>
          <a:xfrm>
            <a:off x="107504" y="3874374"/>
            <a:ext cx="1586494" cy="78066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Produtor Independente Incentivado 50%</a:t>
            </a:r>
            <a:endParaRPr lang="pt-BR" sz="1600" b="1" dirty="0"/>
          </a:p>
        </p:txBody>
      </p:sp>
      <p:sp>
        <p:nvSpPr>
          <p:cNvPr id="2" name="Retângulo 1"/>
          <p:cNvSpPr/>
          <p:nvPr/>
        </p:nvSpPr>
        <p:spPr>
          <a:xfrm>
            <a:off x="4340471" y="1414676"/>
            <a:ext cx="1512168" cy="7920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Varejista (CNPJ)</a:t>
            </a:r>
            <a:endParaRPr lang="pt-BR" b="1" dirty="0">
              <a:solidFill>
                <a:srgbClr val="FFFF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 flipH="1">
            <a:off x="467544" y="4655035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to 78"/>
          <p:cNvCxnSpPr/>
          <p:nvPr/>
        </p:nvCxnSpPr>
        <p:spPr>
          <a:xfrm flipH="1">
            <a:off x="1121694" y="4655035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ângulo 22"/>
          <p:cNvSpPr/>
          <p:nvPr/>
        </p:nvSpPr>
        <p:spPr>
          <a:xfrm>
            <a:off x="4058286" y="3894136"/>
            <a:ext cx="1572020" cy="78066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Comercializador Varejista Cargas Livres</a:t>
            </a:r>
            <a:endParaRPr lang="pt-BR" sz="1600" b="1" dirty="0"/>
          </a:p>
        </p:txBody>
      </p:sp>
      <p:cxnSp>
        <p:nvCxnSpPr>
          <p:cNvPr id="25" name="Conector reto 24"/>
          <p:cNvCxnSpPr/>
          <p:nvPr/>
        </p:nvCxnSpPr>
        <p:spPr>
          <a:xfrm flipH="1">
            <a:off x="7947992" y="3004399"/>
            <a:ext cx="8384" cy="8557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tângulo 25"/>
          <p:cNvSpPr/>
          <p:nvPr/>
        </p:nvSpPr>
        <p:spPr>
          <a:xfrm>
            <a:off x="7162002" y="3897635"/>
            <a:ext cx="1572020" cy="78066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Comercializador Varejista Cargas Especiais</a:t>
            </a:r>
            <a:endParaRPr lang="pt-BR" sz="1600" b="1" dirty="0"/>
          </a:p>
        </p:txBody>
      </p:sp>
      <p:sp>
        <p:nvSpPr>
          <p:cNvPr id="4" name="Elipse 3"/>
          <p:cNvSpPr/>
          <p:nvPr/>
        </p:nvSpPr>
        <p:spPr>
          <a:xfrm>
            <a:off x="251520" y="5268302"/>
            <a:ext cx="43204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G</a:t>
            </a:r>
            <a:endParaRPr lang="pt-BR" dirty="0"/>
          </a:p>
        </p:txBody>
      </p:sp>
      <p:sp>
        <p:nvSpPr>
          <p:cNvPr id="29" name="Elipse 28"/>
          <p:cNvSpPr/>
          <p:nvPr/>
        </p:nvSpPr>
        <p:spPr>
          <a:xfrm>
            <a:off x="899592" y="5255676"/>
            <a:ext cx="43204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G</a:t>
            </a:r>
            <a:endParaRPr lang="pt-BR" dirty="0"/>
          </a:p>
        </p:txBody>
      </p:sp>
      <p:cxnSp>
        <p:nvCxnSpPr>
          <p:cNvPr id="30" name="Conector reto 29"/>
          <p:cNvCxnSpPr/>
          <p:nvPr/>
        </p:nvCxnSpPr>
        <p:spPr>
          <a:xfrm flipH="1">
            <a:off x="4541959" y="467635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5196109" y="4676359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/>
          <p:nvPr/>
        </p:nvCxnSpPr>
        <p:spPr>
          <a:xfrm flipH="1">
            <a:off x="7632237" y="4674797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 flipH="1">
            <a:off x="8286387" y="4674797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iângulo isósceles 5"/>
          <p:cNvSpPr/>
          <p:nvPr/>
        </p:nvSpPr>
        <p:spPr>
          <a:xfrm>
            <a:off x="4324854" y="5299440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39" name="Triângulo isósceles 38"/>
          <p:cNvSpPr/>
          <p:nvPr/>
        </p:nvSpPr>
        <p:spPr>
          <a:xfrm>
            <a:off x="4979004" y="5306963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40" name="Triângulo isósceles 39"/>
          <p:cNvSpPr/>
          <p:nvPr/>
        </p:nvSpPr>
        <p:spPr>
          <a:xfrm>
            <a:off x="7415132" y="5288064"/>
            <a:ext cx="434209" cy="447092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41" name="Triângulo isósceles 40"/>
          <p:cNvSpPr/>
          <p:nvPr/>
        </p:nvSpPr>
        <p:spPr>
          <a:xfrm>
            <a:off x="8069282" y="5268302"/>
            <a:ext cx="434209" cy="447092"/>
          </a:xfrm>
          <a:prstGeom prst="triangl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3" name="Forma livre 2"/>
          <p:cNvSpPr/>
          <p:nvPr/>
        </p:nvSpPr>
        <p:spPr>
          <a:xfrm>
            <a:off x="1763486" y="4800810"/>
            <a:ext cx="5486400" cy="1469601"/>
          </a:xfrm>
          <a:custGeom>
            <a:avLst/>
            <a:gdLst>
              <a:gd name="connsiteX0" fmla="*/ 0 w 5486400"/>
              <a:gd name="connsiteY0" fmla="*/ 0 h 1469601"/>
              <a:gd name="connsiteX1" fmla="*/ 3156857 w 5486400"/>
              <a:gd name="connsiteY1" fmla="*/ 1469571 h 1469601"/>
              <a:gd name="connsiteX2" fmla="*/ 5486400 w 5486400"/>
              <a:gd name="connsiteY2" fmla="*/ 32657 h 146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86400" h="1469601">
                <a:moveTo>
                  <a:pt x="0" y="0"/>
                </a:moveTo>
                <a:cubicBezTo>
                  <a:pt x="1121228" y="732064"/>
                  <a:pt x="2242457" y="1464128"/>
                  <a:pt x="3156857" y="1469571"/>
                </a:cubicBezTo>
                <a:cubicBezTo>
                  <a:pt x="4071257" y="1475014"/>
                  <a:pt x="4778828" y="753835"/>
                  <a:pt x="5486400" y="32657"/>
                </a:cubicBezTo>
              </a:path>
            </a:pathLst>
          </a:custGeom>
          <a:noFill/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8" name="Conector de seta reta 7"/>
          <p:cNvCxnSpPr/>
          <p:nvPr/>
        </p:nvCxnSpPr>
        <p:spPr>
          <a:xfrm>
            <a:off x="1927404" y="4321063"/>
            <a:ext cx="1944216" cy="19762"/>
          </a:xfrm>
          <a:prstGeom prst="straightConnector1">
            <a:avLst/>
          </a:prstGeom>
          <a:noFill/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" name="Conector de seta reta 10"/>
          <p:cNvCxnSpPr/>
          <p:nvPr/>
        </p:nvCxnSpPr>
        <p:spPr>
          <a:xfrm>
            <a:off x="608590" y="2687126"/>
            <a:ext cx="8384" cy="1133937"/>
          </a:xfrm>
          <a:prstGeom prst="straightConnector1">
            <a:avLst/>
          </a:prstGeom>
          <a:noFill/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5" name="Retângulo 54"/>
          <p:cNvSpPr/>
          <p:nvPr/>
        </p:nvSpPr>
        <p:spPr>
          <a:xfrm>
            <a:off x="-31720" y="1738922"/>
            <a:ext cx="1571701" cy="8375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Contratos de Compra </a:t>
            </a:r>
            <a:r>
              <a:rPr lang="pt-BR" b="1" u="sng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Externos</a:t>
            </a:r>
            <a:endParaRPr lang="pt-BR" b="1" u="sng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2123727" y="3310064"/>
            <a:ext cx="1563015" cy="84053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Repasses Contratuais </a:t>
            </a:r>
            <a:r>
              <a:rPr lang="pt-BR" b="1" u="sng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Internos</a:t>
            </a:r>
            <a:endParaRPr lang="pt-BR" b="1" u="sng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Retângulo 59"/>
          <p:cNvSpPr/>
          <p:nvPr/>
        </p:nvSpPr>
        <p:spPr>
          <a:xfrm>
            <a:off x="6498277" y="5891690"/>
            <a:ext cx="1563015" cy="84053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Repasses Contratuais </a:t>
            </a:r>
            <a:r>
              <a:rPr lang="pt-BR" b="1" u="sng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Internos</a:t>
            </a:r>
            <a:endParaRPr lang="pt-BR" b="1" u="sng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sp>
        <p:nvSpPr>
          <p:cNvPr id="50" name="CaixaDeTexto 49"/>
          <p:cNvSpPr txBox="1"/>
          <p:nvPr/>
        </p:nvSpPr>
        <p:spPr>
          <a:xfrm>
            <a:off x="49949" y="6007277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pt-BR" sz="2400" b="1" dirty="0" smtClean="0"/>
              <a:t>Exceto autoprodução</a:t>
            </a:r>
            <a:endParaRPr lang="pt-BR" sz="2000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8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ipse 14"/>
          <p:cNvSpPr/>
          <p:nvPr/>
        </p:nvSpPr>
        <p:spPr>
          <a:xfrm>
            <a:off x="2428868" y="5085184"/>
            <a:ext cx="623721" cy="607511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lt1"/>
              </a:solidFill>
            </a:endParaRPr>
          </a:p>
        </p:txBody>
      </p:sp>
      <p:cxnSp>
        <p:nvCxnSpPr>
          <p:cNvPr id="49" name="Conector reto 48"/>
          <p:cNvCxnSpPr>
            <a:stCxn id="2" idx="2"/>
            <a:endCxn id="23" idx="0"/>
          </p:cNvCxnSpPr>
          <p:nvPr/>
        </p:nvCxnSpPr>
        <p:spPr>
          <a:xfrm>
            <a:off x="5536865" y="3429000"/>
            <a:ext cx="0" cy="3807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tângulo 52"/>
          <p:cNvSpPr/>
          <p:nvPr/>
        </p:nvSpPr>
        <p:spPr>
          <a:xfrm>
            <a:off x="1978109" y="3809737"/>
            <a:ext cx="1586494" cy="78066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Autoprodutor</a:t>
            </a:r>
            <a:endParaRPr lang="pt-BR" sz="1600" b="1" dirty="0"/>
          </a:p>
        </p:txBody>
      </p:sp>
      <p:sp>
        <p:nvSpPr>
          <p:cNvPr id="2" name="Retângulo 1"/>
          <p:cNvSpPr/>
          <p:nvPr/>
        </p:nvSpPr>
        <p:spPr>
          <a:xfrm>
            <a:off x="4780781" y="2636912"/>
            <a:ext cx="1512168" cy="7920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Varejista (CNPJ)</a:t>
            </a:r>
            <a:endParaRPr lang="pt-BR" b="1" dirty="0">
              <a:solidFill>
                <a:srgbClr val="FFFF00"/>
              </a:solidFill>
            </a:endParaRPr>
          </a:p>
        </p:txBody>
      </p:sp>
      <p:cxnSp>
        <p:nvCxnSpPr>
          <p:cNvPr id="79" name="Conector reto 78"/>
          <p:cNvCxnSpPr/>
          <p:nvPr/>
        </p:nvCxnSpPr>
        <p:spPr>
          <a:xfrm flipH="1">
            <a:off x="2769167" y="4590398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ângulo 22"/>
          <p:cNvSpPr/>
          <p:nvPr/>
        </p:nvSpPr>
        <p:spPr>
          <a:xfrm>
            <a:off x="4750855" y="3809737"/>
            <a:ext cx="1572020" cy="78066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/>
              <a:t>Comercializador Varejista Cargas Livres</a:t>
            </a:r>
            <a:endParaRPr lang="pt-BR" sz="1600" b="1" dirty="0"/>
          </a:p>
        </p:txBody>
      </p:sp>
      <p:sp>
        <p:nvSpPr>
          <p:cNvPr id="29" name="Elipse 28"/>
          <p:cNvSpPr/>
          <p:nvPr/>
        </p:nvSpPr>
        <p:spPr>
          <a:xfrm>
            <a:off x="2500876" y="5148914"/>
            <a:ext cx="520641" cy="435557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G</a:t>
            </a:r>
            <a:endParaRPr lang="pt-BR" dirty="0"/>
          </a:p>
        </p:txBody>
      </p:sp>
      <p:cxnSp>
        <p:nvCxnSpPr>
          <p:cNvPr id="30" name="Conector reto 29"/>
          <p:cNvCxnSpPr/>
          <p:nvPr/>
        </p:nvCxnSpPr>
        <p:spPr>
          <a:xfrm flipH="1">
            <a:off x="5054961" y="4622522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5991065" y="4622522"/>
            <a:ext cx="8384" cy="613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iângulo isósceles 5"/>
          <p:cNvSpPr/>
          <p:nvPr/>
        </p:nvSpPr>
        <p:spPr>
          <a:xfrm>
            <a:off x="4837856" y="5245603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39" name="Triângulo isósceles 38"/>
          <p:cNvSpPr/>
          <p:nvPr/>
        </p:nvSpPr>
        <p:spPr>
          <a:xfrm>
            <a:off x="5773960" y="5253126"/>
            <a:ext cx="434209" cy="447092"/>
          </a:xfrm>
          <a:prstGeom prst="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/>
              <a:t>C</a:t>
            </a:r>
          </a:p>
        </p:txBody>
      </p:sp>
      <p:sp>
        <p:nvSpPr>
          <p:cNvPr id="3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Inclusão do Comercializador Varejista nas Regras de Comercialização</a:t>
            </a:r>
          </a:p>
        </p:txBody>
      </p:sp>
      <p:cxnSp>
        <p:nvCxnSpPr>
          <p:cNvPr id="48" name="Conector reto 47"/>
          <p:cNvCxnSpPr/>
          <p:nvPr/>
        </p:nvCxnSpPr>
        <p:spPr>
          <a:xfrm flipH="1">
            <a:off x="2794255" y="3196470"/>
            <a:ext cx="8384" cy="613267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to 53"/>
          <p:cNvCxnSpPr/>
          <p:nvPr/>
        </p:nvCxnSpPr>
        <p:spPr>
          <a:xfrm flipH="1" flipV="1">
            <a:off x="2802639" y="3191814"/>
            <a:ext cx="1948216" cy="4656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orma livre 13"/>
          <p:cNvSpPr/>
          <p:nvPr/>
        </p:nvSpPr>
        <p:spPr>
          <a:xfrm>
            <a:off x="3021517" y="5584471"/>
            <a:ext cx="1685921" cy="253454"/>
          </a:xfrm>
          <a:custGeom>
            <a:avLst/>
            <a:gdLst>
              <a:gd name="connsiteX0" fmla="*/ 0 w 1643605"/>
              <a:gd name="connsiteY0" fmla="*/ 0 h 255033"/>
              <a:gd name="connsiteX1" fmla="*/ 914400 w 1643605"/>
              <a:gd name="connsiteY1" fmla="*/ 254643 h 255033"/>
              <a:gd name="connsiteX2" fmla="*/ 1643605 w 1643605"/>
              <a:gd name="connsiteY2" fmla="*/ 46299 h 255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43605" h="255033">
                <a:moveTo>
                  <a:pt x="0" y="0"/>
                </a:moveTo>
                <a:cubicBezTo>
                  <a:pt x="320233" y="123463"/>
                  <a:pt x="640466" y="246927"/>
                  <a:pt x="914400" y="254643"/>
                </a:cubicBezTo>
                <a:cubicBezTo>
                  <a:pt x="1188334" y="262359"/>
                  <a:pt x="1415969" y="154329"/>
                  <a:pt x="1643605" y="46299"/>
                </a:cubicBezTo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Elipse 54"/>
          <p:cNvSpPr/>
          <p:nvPr/>
        </p:nvSpPr>
        <p:spPr>
          <a:xfrm>
            <a:off x="4718471" y="5218040"/>
            <a:ext cx="623721" cy="607511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lt1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3542158" y="5388939"/>
            <a:ext cx="878583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rgbClr val="FF0000"/>
                </a:solidFill>
              </a:rPr>
              <a:t>50</a:t>
            </a:r>
            <a:r>
              <a:rPr lang="pt-BR" b="1" dirty="0">
                <a:solidFill>
                  <a:srgbClr val="FF0000"/>
                </a:solidFill>
              </a:rPr>
              <a:t>%</a:t>
            </a:r>
          </a:p>
        </p:txBody>
      </p:sp>
      <p:sp>
        <p:nvSpPr>
          <p:cNvPr id="56" name="CaixaDeTexto 55"/>
          <p:cNvSpPr txBox="1"/>
          <p:nvPr/>
        </p:nvSpPr>
        <p:spPr>
          <a:xfrm>
            <a:off x="4902900" y="5882803"/>
            <a:ext cx="878583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200 MWh</a:t>
            </a: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CaixaDeTexto 57"/>
          <p:cNvSpPr txBox="1"/>
          <p:nvPr/>
        </p:nvSpPr>
        <p:spPr>
          <a:xfrm>
            <a:off x="1710208" y="5726005"/>
            <a:ext cx="878583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rgbClr val="0099CC"/>
                </a:solidFill>
              </a:rPr>
              <a:t>600 MWh</a:t>
            </a:r>
            <a:endParaRPr lang="pt-BR" b="1" dirty="0">
              <a:solidFill>
                <a:srgbClr val="0099CC"/>
              </a:solidFill>
            </a:endParaRPr>
          </a:p>
        </p:txBody>
      </p:sp>
      <p:sp>
        <p:nvSpPr>
          <p:cNvPr id="59" name="CaixaDeTexto 58"/>
          <p:cNvSpPr txBox="1"/>
          <p:nvPr/>
        </p:nvSpPr>
        <p:spPr>
          <a:xfrm>
            <a:off x="3231855" y="6260205"/>
            <a:ext cx="1265244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rgbClr val="FF0000"/>
                </a:solidFill>
              </a:rPr>
              <a:t>200 MWh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60" name="CaixaDeTexto 59"/>
          <p:cNvSpPr txBox="1"/>
          <p:nvPr/>
        </p:nvSpPr>
        <p:spPr>
          <a:xfrm>
            <a:off x="5853657" y="5882803"/>
            <a:ext cx="878583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100 MWh</a:t>
            </a: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380603" y="116369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pt-BR" sz="24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Correta alocação da geração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pt-B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para agentes consumidores que possuem direito de alocação de geração própria e estão representados pelo comercializador varejista</a:t>
            </a:r>
            <a:endParaRPr lang="pt-BR" sz="24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56</a:t>
            </a:fld>
            <a:endParaRPr lang="pt-BR"/>
          </a:p>
        </p:txBody>
      </p:sp>
      <p:sp>
        <p:nvSpPr>
          <p:cNvPr id="25" name="CaixaDeTexto 24"/>
          <p:cNvSpPr txBox="1"/>
          <p:nvPr/>
        </p:nvSpPr>
        <p:spPr>
          <a:xfrm>
            <a:off x="2557471" y="5949846"/>
            <a:ext cx="2521171" cy="369332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pt-BR"/>
            </a:defPPr>
            <a:lvl1pPr algn="ctr"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pt-BR" b="1" dirty="0" smtClean="0">
                <a:solidFill>
                  <a:srgbClr val="FF0000"/>
                </a:solidFill>
              </a:rPr>
              <a:t>Min (300 x 50% ; 200)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60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3" grpId="0" animBg="1"/>
      <p:bldP spid="2" grpId="0" animBg="1"/>
      <p:bldP spid="23" grpId="0" animBg="1"/>
      <p:bldP spid="29" grpId="0" animBg="1"/>
      <p:bldP spid="6" grpId="0" animBg="1"/>
      <p:bldP spid="39" grpId="0" animBg="1"/>
      <p:bldP spid="14" grpId="0" animBg="1"/>
      <p:bldP spid="55" grpId="0" animBg="1"/>
      <p:bldP spid="16" grpId="0"/>
      <p:bldP spid="56" grpId="0"/>
      <p:bldP spid="58" grpId="0"/>
      <p:bldP spid="59" grpId="0"/>
      <p:bldP spid="60" grpId="0"/>
      <p:bldP spid="2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5)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6)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</a:t>
            </a:r>
            <a:r>
              <a:rPr lang="pt-BR" dirty="0">
                <a:solidFill>
                  <a:schemeClr val="tx1"/>
                </a:solidFill>
              </a:rPr>
              <a:t>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32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1005492"/>
            <a:ext cx="8809658" cy="112736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r>
              <a:rPr lang="pt-BR" sz="2400" b="1" dirty="0"/>
              <a:t>Nota Técnica no </a:t>
            </a:r>
            <a:r>
              <a:rPr lang="pt-BR" sz="2400" b="1" dirty="0" smtClean="0"/>
              <a:t>061/2013–SEM/SRG/ANEEL</a:t>
            </a: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Consideração da contratação de energia de reserva no rateio de votos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334342" y="3289548"/>
            <a:ext cx="8809658" cy="1217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BR" sz="2400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4378921"/>
            <a:ext cx="8809658" cy="1217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Alteração: </a:t>
            </a:r>
            <a:endParaRPr lang="pt-BR" sz="2400" b="1" dirty="0"/>
          </a:p>
          <a:p>
            <a:pPr lvl="1"/>
            <a:r>
              <a:rPr lang="pt-BR" sz="2400" dirty="0"/>
              <a:t>Inclusão da </a:t>
            </a:r>
            <a:r>
              <a:rPr lang="pt-BR" sz="2400" b="1" u="sng" dirty="0"/>
              <a:t>Quantidade Mensal do Contrato de Energia de Reserva</a:t>
            </a:r>
            <a:r>
              <a:rPr lang="pt-BR" sz="2400" dirty="0"/>
              <a:t> (QM_CER) do agente como energia comercializada para fins de rateio de </a:t>
            </a:r>
            <a:r>
              <a:rPr lang="pt-BR" sz="2400" b="1" u="sng" dirty="0"/>
              <a:t>votos proporcional à energia comercializada</a:t>
            </a:r>
            <a:endParaRPr lang="pt-BR" sz="2400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2113861"/>
            <a:ext cx="8809658" cy="112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Contexto: </a:t>
            </a:r>
          </a:p>
          <a:p>
            <a:r>
              <a:rPr lang="pt-BR" sz="2400" b="1" dirty="0" smtClean="0"/>
              <a:t>Regra </a:t>
            </a:r>
            <a:r>
              <a:rPr lang="pt-BR" sz="2400" b="1" dirty="0"/>
              <a:t>de Comercialização vigente</a:t>
            </a:r>
            <a:r>
              <a:rPr lang="pt-BR" sz="2400" dirty="0"/>
              <a:t>:</a:t>
            </a:r>
          </a:p>
          <a:p>
            <a:pPr lvl="1"/>
            <a:r>
              <a:rPr lang="pt-BR" sz="2400" b="1" u="sng" dirty="0"/>
              <a:t>Não considera</a:t>
            </a:r>
            <a:r>
              <a:rPr lang="pt-BR" sz="2400" dirty="0"/>
              <a:t> a energia comercializada dos agentes comprometidos com a </a:t>
            </a:r>
            <a:r>
              <a:rPr lang="pt-BR" sz="2400" b="1" u="sng" dirty="0"/>
              <a:t>contratação de energia de reserva</a:t>
            </a:r>
            <a:r>
              <a:rPr lang="pt-BR" sz="2400" dirty="0"/>
              <a:t> para o rateio de </a:t>
            </a:r>
            <a:r>
              <a:rPr lang="pt-BR" sz="2400" b="1" u="sng" dirty="0"/>
              <a:t>votos proporcional à energia comercializada</a:t>
            </a:r>
          </a:p>
          <a:p>
            <a:endParaRPr lang="pt-BR" sz="2400" b="1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5)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6)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7)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</a:t>
            </a:r>
            <a:r>
              <a:rPr lang="pt-BR" dirty="0">
                <a:solidFill>
                  <a:schemeClr val="tx1"/>
                </a:solidFill>
              </a:rPr>
              <a:t>) Metodologia de efetivação contratual em função do aporte de garantias financeiras </a:t>
            </a: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107505" y="6056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Exclusão do PLD Final das Regras de Comercialização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59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8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00811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r>
              <a:rPr lang="pt-BR" sz="2400" b="1" dirty="0" smtClean="0"/>
              <a:t>Audiência </a:t>
            </a:r>
            <a:r>
              <a:rPr lang="pt-BR" sz="2400" b="1" dirty="0"/>
              <a:t>Pública 067/2013 – Garantias </a:t>
            </a:r>
            <a:r>
              <a:rPr lang="pt-BR" sz="2400" b="1" dirty="0" smtClean="0"/>
              <a:t>Financeiras</a:t>
            </a:r>
            <a:endParaRPr lang="pt-BR" sz="2400" b="1" dirty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Novo critério de rateio de inadimplência para agentes desligados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334342" y="1935783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Contexto: </a:t>
            </a:r>
          </a:p>
          <a:p>
            <a:r>
              <a:rPr lang="pt-BR" sz="2400" b="1" dirty="0"/>
              <a:t>Regra de Comercialização vigente</a:t>
            </a:r>
            <a:r>
              <a:rPr lang="pt-BR" sz="2400" dirty="0"/>
              <a:t>:</a:t>
            </a:r>
          </a:p>
          <a:p>
            <a:pPr lvl="1"/>
            <a:r>
              <a:rPr lang="pt-BR" sz="2400" dirty="0" smtClean="0"/>
              <a:t>Somente </a:t>
            </a:r>
            <a:r>
              <a:rPr lang="pt-BR" sz="2400" dirty="0"/>
              <a:t>os agente </a:t>
            </a:r>
            <a:r>
              <a:rPr lang="pt-BR" sz="2400" b="1" u="sng" dirty="0"/>
              <a:t>credores</a:t>
            </a:r>
            <a:r>
              <a:rPr lang="pt-BR" sz="2400" dirty="0"/>
              <a:t> arcam com a </a:t>
            </a:r>
            <a:r>
              <a:rPr lang="pt-BR" sz="2400" dirty="0" smtClean="0"/>
              <a:t>inadimplência, proporcional ao crédito</a:t>
            </a:r>
            <a:endParaRPr lang="pt-BR" sz="2400" dirty="0"/>
          </a:p>
          <a:p>
            <a:pPr lvl="1"/>
            <a:r>
              <a:rPr lang="pt-BR" sz="2400" dirty="0" smtClean="0"/>
              <a:t>Caso </a:t>
            </a:r>
            <a:r>
              <a:rPr lang="pt-BR" sz="2400" dirty="0"/>
              <a:t>o agente inadimplente seja </a:t>
            </a:r>
            <a:r>
              <a:rPr lang="pt-BR" sz="2400" b="1" u="sng" dirty="0"/>
              <a:t>desligado</a:t>
            </a:r>
            <a:r>
              <a:rPr lang="pt-BR" sz="2400" dirty="0"/>
              <a:t>, o valor inadimplido deve ser </a:t>
            </a:r>
            <a:r>
              <a:rPr lang="pt-BR" sz="2400" b="1" u="sng" dirty="0"/>
              <a:t>cobrado bilateralmente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4406681"/>
            <a:ext cx="880965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Alteração: </a:t>
            </a:r>
          </a:p>
          <a:p>
            <a:r>
              <a:rPr lang="pt-BR" sz="2400" b="1" dirty="0" smtClean="0"/>
              <a:t>Em caso do agente inadimplente ser desligado sem sucessão</a:t>
            </a:r>
            <a:r>
              <a:rPr lang="pt-BR" sz="2400" dirty="0" smtClean="0"/>
              <a:t>:</a:t>
            </a:r>
            <a:endParaRPr lang="pt-BR" sz="2400" dirty="0"/>
          </a:p>
          <a:p>
            <a:pPr lvl="1"/>
            <a:r>
              <a:rPr lang="pt-BR" sz="2400" b="1" u="sng" dirty="0" smtClean="0"/>
              <a:t>Todos</a:t>
            </a:r>
            <a:r>
              <a:rPr lang="pt-BR" sz="2400" dirty="0" smtClean="0"/>
              <a:t> os agentes participam do rateio da inadimplência pelo </a:t>
            </a:r>
            <a:r>
              <a:rPr lang="pt-BR" sz="2400" b="1" u="sng" dirty="0" smtClean="0"/>
              <a:t>percentual do rateio de votos</a:t>
            </a:r>
            <a:endParaRPr lang="pt-BR" sz="2400" b="1" u="sng" dirty="0"/>
          </a:p>
          <a:p>
            <a:pPr lvl="1"/>
            <a:r>
              <a:rPr lang="pt-BR" sz="2400" dirty="0" smtClean="0"/>
              <a:t>Inserido o </a:t>
            </a:r>
            <a:r>
              <a:rPr lang="pt-BR" sz="2400" b="1" u="sng" dirty="0" smtClean="0"/>
              <a:t>ajuste na liquidação seguinte</a:t>
            </a:r>
            <a:r>
              <a:rPr lang="pt-BR" sz="2400" dirty="0" smtClean="0"/>
              <a:t> ao do desligamento do agente</a:t>
            </a:r>
            <a:endParaRPr lang="pt-BR" sz="2400" b="1" u="sng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06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129161" y="1037782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1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504" y="1484784"/>
            <a:ext cx="8568953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1) Sazonalização de garantia física para fins de alocação do MRE e de lastro de energia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7505" y="2056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2</a:t>
            </a:r>
            <a:r>
              <a:rPr lang="pt-BR" dirty="0">
                <a:solidFill>
                  <a:schemeClr val="tx1"/>
                </a:solidFill>
              </a:rPr>
              <a:t>) Aprimoramento do cálculo do desconto aplicado à </a:t>
            </a:r>
            <a:r>
              <a:rPr lang="pt-BR" dirty="0" smtClean="0">
                <a:solidFill>
                  <a:schemeClr val="tx1"/>
                </a:solidFill>
              </a:rPr>
              <a:t>TUSD/TUST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07505" y="2627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3) Lastro para o 1º ano de operação comercial de usinas sem garantia física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107505" y="3199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4</a:t>
            </a:r>
            <a:r>
              <a:rPr lang="pt-BR" dirty="0">
                <a:solidFill>
                  <a:schemeClr val="tx1"/>
                </a:solidFill>
              </a:rPr>
              <a:t>) Energia de teste de autoprodutores alocada para a compensação do consumo </a:t>
            </a:r>
            <a:r>
              <a:rPr lang="pt-BR" dirty="0" smtClean="0">
                <a:solidFill>
                  <a:schemeClr val="tx1"/>
                </a:solidFill>
              </a:rPr>
              <a:t>próprio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5" y="3770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5) Inclusão do Comercializador Varejista nas Regras de </a:t>
            </a:r>
            <a:r>
              <a:rPr lang="pt-BR" dirty="0" smtClean="0">
                <a:solidFill>
                  <a:schemeClr val="tx1"/>
                </a:solidFill>
              </a:rPr>
              <a:t>Comercialização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107505" y="43422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6) Consideração da contratação de energia de reserva no rateio de </a:t>
            </a:r>
            <a:r>
              <a:rPr lang="pt-BR" dirty="0" smtClean="0">
                <a:solidFill>
                  <a:schemeClr val="tx1"/>
                </a:solidFill>
              </a:rPr>
              <a:t>votos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7505" y="4913784"/>
            <a:ext cx="8568952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7) Novo critério de rateio de inadimplência para agentes desligados</a:t>
            </a: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107505" y="5485284"/>
            <a:ext cx="8568952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 dirty="0">
                <a:solidFill>
                  <a:schemeClr val="tx1"/>
                </a:solidFill>
              </a:rPr>
              <a:t>8) Demais </a:t>
            </a:r>
            <a:r>
              <a:rPr lang="pt-BR" dirty="0" smtClean="0">
                <a:solidFill>
                  <a:schemeClr val="tx1"/>
                </a:solidFill>
              </a:rPr>
              <a:t>alterações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41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129614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r>
              <a:rPr lang="pt-BR" sz="2400" b="1" dirty="0" smtClean="0"/>
              <a:t>REN  531/2012 – 21/12/2012</a:t>
            </a:r>
          </a:p>
          <a:p>
            <a:r>
              <a:rPr lang="pt-BR" sz="2400" b="1" dirty="0"/>
              <a:t>REN  571/2013 – 23/07/2013</a:t>
            </a: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34342" y="188640"/>
            <a:ext cx="8085584" cy="571500"/>
          </a:xfrm>
        </p:spPr>
        <p:txBody>
          <a:bodyPr/>
          <a:lstStyle/>
          <a:p>
            <a:pPr fontAlgn="b"/>
            <a:r>
              <a:rPr lang="pt-BR" sz="2400" dirty="0">
                <a:latin typeface="Calibri" pitchFamily="34" charset="0"/>
              </a:rPr>
              <a:t>Metodologia de efetivação contratual em função do aporte de garantias </a:t>
            </a:r>
            <a:r>
              <a:rPr lang="pt-BR" sz="2400" dirty="0" smtClean="0">
                <a:latin typeface="Calibri" pitchFamily="34" charset="0"/>
              </a:rPr>
              <a:t>financeiras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2498" y="2497460"/>
            <a:ext cx="8809658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  <a:endParaRPr lang="pt-BR" sz="2400" b="1" dirty="0" smtClean="0"/>
          </a:p>
          <a:p>
            <a:pPr algn="just">
              <a:buFont typeface="Wingdings" panose="05000000000000000000" pitchFamily="2" charset="2"/>
              <a:buChar char="Ø"/>
              <a:defRPr/>
            </a:pPr>
            <a:endParaRPr lang="pt-BR" sz="1000" b="1" dirty="0"/>
          </a:p>
          <a:p>
            <a:pPr lvl="1"/>
            <a:r>
              <a:rPr lang="pt-BR" sz="2400" b="1" u="sng" dirty="0"/>
              <a:t>Explicitar</a:t>
            </a:r>
            <a:r>
              <a:rPr lang="pt-BR" sz="2400" dirty="0"/>
              <a:t> os cálculos que </a:t>
            </a:r>
            <a:r>
              <a:rPr lang="pt-BR" sz="2400" dirty="0" smtClean="0"/>
              <a:t>CCEE já </a:t>
            </a:r>
            <a:r>
              <a:rPr lang="pt-BR" sz="2400" dirty="0"/>
              <a:t>realiza para o </a:t>
            </a:r>
            <a:r>
              <a:rPr lang="pt-BR" sz="2400" b="1" u="sng" dirty="0"/>
              <a:t>ajuste contratual</a:t>
            </a:r>
            <a:r>
              <a:rPr lang="pt-BR" sz="2400" dirty="0"/>
              <a:t> em função do aporte insuficiente de garantias </a:t>
            </a:r>
            <a:r>
              <a:rPr lang="pt-BR" sz="2400" dirty="0" smtClean="0"/>
              <a:t>financeiras</a:t>
            </a:r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 bwMode="auto">
          <a:xfrm>
            <a:off x="334342" y="4653136"/>
            <a:ext cx="8809658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pt-BR" sz="2400" dirty="0" smtClean="0"/>
              <a:t>Ajuste </a:t>
            </a:r>
            <a:r>
              <a:rPr lang="pt-BR" sz="2400" dirty="0"/>
              <a:t>contratual para </a:t>
            </a:r>
            <a:r>
              <a:rPr lang="pt-BR" sz="2400" dirty="0" smtClean="0"/>
              <a:t>CCEARs </a:t>
            </a:r>
            <a:r>
              <a:rPr lang="pt-BR" sz="2400" b="1" u="sng" dirty="0" smtClean="0"/>
              <a:t>por disponibilidade </a:t>
            </a:r>
            <a:r>
              <a:rPr lang="pt-BR" sz="2400" dirty="0"/>
              <a:t>apenas quando o </a:t>
            </a:r>
            <a:r>
              <a:rPr lang="pt-BR" sz="2400" b="1" u="sng" dirty="0"/>
              <a:t>vendedor assume o risco do </a:t>
            </a:r>
            <a:r>
              <a:rPr lang="pt-BR" sz="2400" b="1" u="sng" dirty="0" smtClean="0"/>
              <a:t>MCP</a:t>
            </a:r>
            <a:endParaRPr lang="pt-BR" sz="2400" b="1" u="sng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427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40414" cy="571500"/>
          </a:xfrm>
        </p:spPr>
        <p:txBody>
          <a:bodyPr/>
          <a:lstStyle/>
          <a:p>
            <a:pPr algn="just" fontAlgn="b"/>
            <a:r>
              <a:rPr lang="pt-BR" sz="2400" dirty="0">
                <a:latin typeface="Calibri" pitchFamily="34" charset="0"/>
              </a:rPr>
              <a:t>Exclusão do PLD Final das Regras de Comercialização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809658" cy="216024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 smtClean="0"/>
              <a:t>Motivador: </a:t>
            </a:r>
          </a:p>
          <a:p>
            <a:r>
              <a:rPr lang="pt-BR" sz="2400" b="1" dirty="0" smtClean="0"/>
              <a:t>CNPE Nº 03 – 06/03/2013</a:t>
            </a:r>
          </a:p>
          <a:p>
            <a:r>
              <a:rPr lang="pt-BR" sz="2400" b="1" dirty="0" smtClean="0"/>
              <a:t>REN  551/2013 – 14/05/2013</a:t>
            </a:r>
          </a:p>
          <a:p>
            <a:r>
              <a:rPr lang="pt-BR" sz="2400" b="1" dirty="0"/>
              <a:t>REN  576/2013 – 27/08/2013</a:t>
            </a:r>
          </a:p>
          <a:p>
            <a:endParaRPr lang="pt-BR" sz="2400" b="1" dirty="0" smtClean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 bwMode="auto">
          <a:xfrm>
            <a:off x="334342" y="2681381"/>
            <a:ext cx="8809658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Implementação </a:t>
            </a:r>
            <a:r>
              <a:rPr lang="pt-BR" sz="2400" b="1" dirty="0" err="1"/>
              <a:t>CVaR</a:t>
            </a:r>
            <a:r>
              <a:rPr lang="pt-BR" sz="2400" b="1" dirty="0"/>
              <a:t> na formação do PLD</a:t>
            </a:r>
          </a:p>
          <a:p>
            <a:pPr lvl="1"/>
            <a:r>
              <a:rPr lang="pt-BR" sz="2400" b="1" dirty="0"/>
              <a:t>Início</a:t>
            </a:r>
            <a:r>
              <a:rPr lang="pt-BR" sz="2400" dirty="0"/>
              <a:t>: 31/08/2013 | Extinção do Delta </a:t>
            </a:r>
            <a:r>
              <a:rPr lang="pt-BR" sz="2400" dirty="0" smtClean="0"/>
              <a:t>PLD</a:t>
            </a:r>
            <a:endParaRPr lang="pt-BR" sz="2400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334342" y="3573016"/>
            <a:ext cx="8809658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pt-BR" sz="2400" b="1" dirty="0"/>
              <a:t>Alteração: </a:t>
            </a:r>
            <a:endParaRPr lang="pt-BR" sz="2400" b="1" dirty="0" smtClean="0"/>
          </a:p>
          <a:p>
            <a:pPr lvl="1"/>
            <a:r>
              <a:rPr lang="pt-BR" sz="2400" b="1" u="sng" dirty="0" smtClean="0"/>
              <a:t>Extinção </a:t>
            </a:r>
            <a:r>
              <a:rPr lang="pt-BR" sz="2400" b="1" u="sng" dirty="0"/>
              <a:t>do Delta PLD</a:t>
            </a:r>
            <a:r>
              <a:rPr lang="pt-BR" sz="2400" dirty="0"/>
              <a:t> das Regras de Comercialização, substituindo a solução </a:t>
            </a:r>
            <a:r>
              <a:rPr lang="pt-BR" sz="2400" dirty="0" smtClean="0"/>
              <a:t>provisória </a:t>
            </a:r>
            <a:r>
              <a:rPr lang="pt-BR" sz="2400" dirty="0"/>
              <a:t>(</a:t>
            </a:r>
            <a:r>
              <a:rPr lang="pt-BR" sz="2400" dirty="0" err="1"/>
              <a:t>PLDfinal</a:t>
            </a:r>
            <a:r>
              <a:rPr lang="pt-BR" sz="2400" dirty="0"/>
              <a:t> </a:t>
            </a:r>
            <a:r>
              <a:rPr lang="pt-BR" sz="2400" dirty="0" smtClean="0"/>
              <a:t>= PLD1)</a:t>
            </a:r>
          </a:p>
          <a:p>
            <a:pPr lvl="1"/>
            <a:endParaRPr lang="pt-BR" sz="800" dirty="0"/>
          </a:p>
          <a:p>
            <a:pPr lvl="1"/>
            <a:r>
              <a:rPr lang="pt-BR" sz="2400" dirty="0" smtClean="0"/>
              <a:t>Extinção </a:t>
            </a:r>
            <a:r>
              <a:rPr lang="pt-BR" sz="2400" dirty="0"/>
              <a:t>da CAR das Regras de Comercialização, tratando o </a:t>
            </a:r>
            <a:r>
              <a:rPr lang="pt-BR" sz="2400" b="1" u="sng" dirty="0"/>
              <a:t>despacho adicional</a:t>
            </a:r>
            <a:r>
              <a:rPr lang="pt-BR" sz="2400" b="1" dirty="0"/>
              <a:t> </a:t>
            </a:r>
            <a:r>
              <a:rPr lang="pt-BR" sz="2400" dirty="0"/>
              <a:t>como </a:t>
            </a:r>
            <a:r>
              <a:rPr lang="pt-BR" sz="2400" b="1" u="sng" dirty="0"/>
              <a:t>Encargo de Segurança </a:t>
            </a:r>
            <a:r>
              <a:rPr lang="pt-BR" sz="2400" b="1" u="sng" dirty="0" smtClean="0"/>
              <a:t>Energética</a:t>
            </a:r>
          </a:p>
          <a:p>
            <a:pPr lvl="1"/>
            <a:endParaRPr lang="pt-BR" sz="800" b="1" u="sng" dirty="0"/>
          </a:p>
          <a:p>
            <a:pPr lvl="2"/>
            <a:r>
              <a:rPr lang="pt-BR" sz="2400" dirty="0" smtClean="0"/>
              <a:t>O </a:t>
            </a:r>
            <a:r>
              <a:rPr lang="pt-BR" sz="2400" dirty="0"/>
              <a:t>rateio conforme </a:t>
            </a:r>
            <a:r>
              <a:rPr lang="pt-BR" sz="2400" b="1" u="sng" dirty="0"/>
              <a:t>energia comercializada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08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94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Contribuição aceita na Audiência Pública nº 095/13 descrita na Nota técnica de Fechamento nº 135/13;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/>
              <a:t>Da alteração: </a:t>
            </a:r>
          </a:p>
          <a:p>
            <a:pPr marL="0" indent="0" algn="just">
              <a:buNone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Mudança na metodologia de rateio das exposições financeiras que são alvo de transferência ao agentes compradores (distribuidoras);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 smtClean="0"/>
              <a:t>Agentes impactados: </a:t>
            </a:r>
            <a:endParaRPr lang="pt-BR" b="1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Distribuidores cotistas</a:t>
            </a: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10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720080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Sazonalização dos </a:t>
            </a:r>
            <a:r>
              <a:rPr lang="pt-BR" dirty="0" err="1" smtClean="0"/>
              <a:t>CCGFs</a:t>
            </a:r>
            <a:r>
              <a:rPr lang="pt-BR" dirty="0" smtClean="0"/>
              <a:t> conforme perfil do SIMPLES das distribuidoras cotistas;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 smtClean="0"/>
              <a:t>Exemplificação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graphicFrame>
        <p:nvGraphicFramePr>
          <p:cNvPr id="7" name="Gráfico 6"/>
          <p:cNvGraphicFramePr>
            <a:graphicFrameLocks noGrp="1"/>
          </p:cNvGraphicFramePr>
          <p:nvPr>
            <p:extLst/>
          </p:nvPr>
        </p:nvGraphicFramePr>
        <p:xfrm>
          <a:off x="107504" y="2276872"/>
          <a:ext cx="8637842" cy="4298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85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67</a:t>
            </a:fld>
            <a:endParaRPr lang="pt-BR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323528" y="1268760"/>
            <a:ext cx="8229600" cy="231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charset="0"/>
              <a:buChar char="•"/>
              <a:defRPr/>
            </a:pPr>
            <a:r>
              <a:rPr lang="pt-BR" dirty="0" err="1" smtClean="0"/>
              <a:t>Proporcionalização</a:t>
            </a:r>
            <a:r>
              <a:rPr lang="pt-BR" dirty="0" smtClean="0"/>
              <a:t> da Geração alocada a cada distribuidor de acordo com o fator de participação nas cotas-parte, assim, para determinação da exposição financeira de cada distribuidor cotista, compara-se seu contrato CCGF com a geração alocada;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pt-BR" b="1" dirty="0" smtClean="0"/>
              <a:t>Exemplificação – REGRA ATUAL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grpSp>
        <p:nvGrpSpPr>
          <p:cNvPr id="11" name="Grupo 10"/>
          <p:cNvGrpSpPr/>
          <p:nvPr/>
        </p:nvGrpSpPr>
        <p:grpSpPr>
          <a:xfrm>
            <a:off x="827584" y="3891750"/>
            <a:ext cx="1152128" cy="1080120"/>
            <a:chOff x="683567" y="4149079"/>
            <a:chExt cx="1152128" cy="1080120"/>
          </a:xfrm>
        </p:grpSpPr>
        <p:sp>
          <p:nvSpPr>
            <p:cNvPr id="8" name="Elipse 7"/>
            <p:cNvSpPr/>
            <p:nvPr/>
          </p:nvSpPr>
          <p:spPr>
            <a:xfrm>
              <a:off x="683567" y="4149079"/>
              <a:ext cx="1152128" cy="1080120"/>
            </a:xfrm>
            <a:prstGeom prst="ellipse">
              <a:avLst/>
            </a:prstGeom>
            <a:solidFill>
              <a:schemeClr val="bg2"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987762" y="4273641"/>
              <a:ext cx="543739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t-BR" sz="4800" dirty="0" smtClean="0"/>
                <a:t>~</a:t>
              </a:r>
              <a:endParaRPr lang="pt-BR" sz="4800" dirty="0"/>
            </a:p>
          </p:txBody>
        </p:sp>
      </p:grpSp>
      <p:sp>
        <p:nvSpPr>
          <p:cNvPr id="12" name="CaixaDeTexto 11"/>
          <p:cNvSpPr txBox="1"/>
          <p:nvPr/>
        </p:nvSpPr>
        <p:spPr>
          <a:xfrm>
            <a:off x="913738" y="4975441"/>
            <a:ext cx="979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Usina A</a:t>
            </a:r>
          </a:p>
          <a:p>
            <a:r>
              <a:rPr lang="pt-BR" dirty="0" smtClean="0"/>
              <a:t>   </a:t>
            </a:r>
            <a:r>
              <a:rPr lang="pt-BR" sz="1400" dirty="0" smtClean="0"/>
              <a:t>G=70</a:t>
            </a:r>
            <a:endParaRPr lang="pt-BR" sz="1400" dirty="0"/>
          </a:p>
        </p:txBody>
      </p:sp>
      <p:sp>
        <p:nvSpPr>
          <p:cNvPr id="13" name="Triângulo isósceles 12"/>
          <p:cNvSpPr/>
          <p:nvPr/>
        </p:nvSpPr>
        <p:spPr>
          <a:xfrm>
            <a:off x="4716016" y="3077982"/>
            <a:ext cx="936104" cy="936104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D1</a:t>
            </a:r>
            <a:endParaRPr lang="pt-BR" dirty="0"/>
          </a:p>
        </p:txBody>
      </p:sp>
      <p:sp>
        <p:nvSpPr>
          <p:cNvPr id="14" name="Triângulo isósceles 13"/>
          <p:cNvSpPr/>
          <p:nvPr/>
        </p:nvSpPr>
        <p:spPr>
          <a:xfrm>
            <a:off x="4716016" y="4692055"/>
            <a:ext cx="936104" cy="936104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D2</a:t>
            </a:r>
            <a:endParaRPr lang="pt-BR" dirty="0"/>
          </a:p>
        </p:txBody>
      </p:sp>
      <p:cxnSp>
        <p:nvCxnSpPr>
          <p:cNvPr id="17" name="Conector de seta reta 16"/>
          <p:cNvCxnSpPr>
            <a:stCxn id="8" idx="6"/>
            <a:endCxn id="13" idx="1"/>
          </p:cNvCxnSpPr>
          <p:nvPr/>
        </p:nvCxnSpPr>
        <p:spPr>
          <a:xfrm flipV="1">
            <a:off x="1979712" y="3546034"/>
            <a:ext cx="2970330" cy="8857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>
            <a:stCxn id="8" idx="6"/>
            <a:endCxn id="14" idx="1"/>
          </p:cNvCxnSpPr>
          <p:nvPr/>
        </p:nvCxnSpPr>
        <p:spPr>
          <a:xfrm>
            <a:off x="1979712" y="4431810"/>
            <a:ext cx="2970330" cy="7282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2857987" y="3395755"/>
            <a:ext cx="124906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F_CCGF</a:t>
            </a:r>
            <a:r>
              <a:rPr lang="pt-BR" sz="800" dirty="0" smtClean="0"/>
              <a:t>1</a:t>
            </a:r>
            <a:r>
              <a:rPr lang="pt-BR" sz="1100" dirty="0" smtClean="0"/>
              <a:t> = 50%</a:t>
            </a:r>
            <a:endParaRPr lang="pt-BR" sz="1100" dirty="0"/>
          </a:p>
        </p:txBody>
      </p:sp>
      <p:sp>
        <p:nvSpPr>
          <p:cNvPr id="23" name="CaixaDeTexto 22"/>
          <p:cNvSpPr txBox="1"/>
          <p:nvPr/>
        </p:nvSpPr>
        <p:spPr>
          <a:xfrm>
            <a:off x="2928938" y="5033149"/>
            <a:ext cx="11961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 smtClean="0"/>
              <a:t>F_CCGF</a:t>
            </a:r>
            <a:r>
              <a:rPr lang="pt-BR" sz="700" dirty="0" smtClean="0"/>
              <a:t>2</a:t>
            </a:r>
            <a:r>
              <a:rPr lang="pt-BR" sz="1050" dirty="0" smtClean="0"/>
              <a:t> = 50%</a:t>
            </a:r>
            <a:endParaRPr lang="pt-BR" sz="1050" dirty="0"/>
          </a:p>
        </p:txBody>
      </p:sp>
      <p:sp>
        <p:nvSpPr>
          <p:cNvPr id="24" name="CaixaDeTexto 23"/>
          <p:cNvSpPr txBox="1"/>
          <p:nvPr/>
        </p:nvSpPr>
        <p:spPr>
          <a:xfrm>
            <a:off x="5868144" y="2636912"/>
            <a:ext cx="18950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G(D1) = 0,5 * 70 = 35</a:t>
            </a:r>
            <a:endParaRPr lang="pt-BR" sz="1400" dirty="0"/>
          </a:p>
        </p:txBody>
      </p:sp>
      <p:sp>
        <p:nvSpPr>
          <p:cNvPr id="25" name="CaixaDeTexto 24"/>
          <p:cNvSpPr txBox="1"/>
          <p:nvPr/>
        </p:nvSpPr>
        <p:spPr>
          <a:xfrm>
            <a:off x="5931831" y="4852330"/>
            <a:ext cx="18950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G(D2) = 0,5 * 70 = 35</a:t>
            </a:r>
            <a:endParaRPr lang="pt-BR" sz="14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5764022" y="3140968"/>
            <a:ext cx="2922777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EXPOSIÇÃO (D1) = 35 - CCGF</a:t>
            </a:r>
            <a:r>
              <a:rPr lang="pt-BR" sz="1100" b="1" dirty="0" smtClean="0">
                <a:solidFill>
                  <a:schemeClr val="tx2"/>
                </a:solidFill>
              </a:rPr>
              <a:t>1</a:t>
            </a:r>
            <a:r>
              <a:rPr lang="pt-BR" sz="1400" b="1" dirty="0" smtClean="0">
                <a:solidFill>
                  <a:schemeClr val="tx2"/>
                </a:solidFill>
              </a:rPr>
              <a:t> </a:t>
            </a:r>
            <a:endParaRPr lang="pt-BR" sz="1400" b="1" dirty="0">
              <a:solidFill>
                <a:schemeClr val="tx2"/>
              </a:solidFill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5868144" y="5353471"/>
            <a:ext cx="2922777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EXPOSIÇÃO (D2) = 35 - CCGF</a:t>
            </a:r>
            <a:r>
              <a:rPr lang="pt-BR" sz="1100" b="1" dirty="0" smtClean="0">
                <a:solidFill>
                  <a:schemeClr val="tx2"/>
                </a:solidFill>
              </a:rPr>
              <a:t>2</a:t>
            </a:r>
            <a:endParaRPr lang="pt-BR" sz="1400" b="1" dirty="0">
              <a:solidFill>
                <a:schemeClr val="tx2"/>
              </a:solidFill>
            </a:endParaRPr>
          </a:p>
        </p:txBody>
      </p:sp>
      <p:sp>
        <p:nvSpPr>
          <p:cNvPr id="28" name="Retângulo de cantos arredondados 27"/>
          <p:cNvSpPr/>
          <p:nvPr/>
        </p:nvSpPr>
        <p:spPr>
          <a:xfrm>
            <a:off x="982745" y="5947608"/>
            <a:ext cx="7018255" cy="817483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CCGF1 ≠ CCGF2 PORTANTO, EXP(D1) ≠ EXP(D2)</a:t>
            </a:r>
            <a:endParaRPr lang="pt-B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43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áfico 12"/>
          <p:cNvGraphicFramePr>
            <a:graphicFrameLocks noGrp="1"/>
          </p:cNvGraphicFramePr>
          <p:nvPr>
            <p:extLst/>
          </p:nvPr>
        </p:nvGraphicFramePr>
        <p:xfrm>
          <a:off x="0" y="1484785"/>
          <a:ext cx="9717848" cy="5236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9"/>
            <a:ext cx="8229600" cy="50405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Exemplificação – REGRA ATUAL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6" name="CaixaDeTexto 5"/>
          <p:cNvSpPr txBox="1"/>
          <p:nvPr/>
        </p:nvSpPr>
        <p:spPr>
          <a:xfrm>
            <a:off x="6025410" y="1679701"/>
            <a:ext cx="2776721" cy="1015663"/>
          </a:xfrm>
          <a:prstGeom prst="rect">
            <a:avLst/>
          </a:prstGeom>
          <a:solidFill>
            <a:srgbClr val="E7EEFD"/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GF USINA = TOTAL CCGFS = 500</a:t>
            </a:r>
          </a:p>
          <a:p>
            <a:pPr algn="ctr"/>
            <a:endParaRPr lang="pt-BR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FATOR PARTICIPAÇÃO D1 = 50% = 250</a:t>
            </a:r>
          </a:p>
          <a:p>
            <a:pPr algn="ctr"/>
            <a:endParaRPr lang="pt-BR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FATOR DE PARTICIPAÇÃO D2 = 50% = 250</a:t>
            </a:r>
          </a:p>
          <a:p>
            <a:pPr algn="ctr"/>
            <a:endParaRPr lang="pt-B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8604000" y="5832000"/>
            <a:ext cx="3962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500</a:t>
            </a:r>
            <a:endParaRPr lang="pt-BR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8604000" y="5580000"/>
            <a:ext cx="3962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</a:t>
            </a:r>
            <a:endParaRPr lang="pt-BR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8604000" y="5364000"/>
            <a:ext cx="3962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</a:t>
            </a:r>
            <a:endParaRPr lang="pt-BR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>
          <a:xfrm>
            <a:off x="8638161" y="860618"/>
            <a:ext cx="471487" cy="365125"/>
          </a:xfrm>
        </p:spPr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68</a:t>
            </a:fld>
            <a:endParaRPr lang="pt-BR" dirty="0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214760" y="3149322"/>
            <a:ext cx="7236296" cy="880360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2"/>
                </a:solidFill>
              </a:rPr>
              <a:t>Percepção do risco Hidrológico diferenciado para cada distribuidor cotista</a:t>
            </a:r>
          </a:p>
        </p:txBody>
      </p:sp>
      <p:sp>
        <p:nvSpPr>
          <p:cNvPr id="8" name="Elipse 7"/>
          <p:cNvSpPr/>
          <p:nvPr/>
        </p:nvSpPr>
        <p:spPr>
          <a:xfrm>
            <a:off x="8451056" y="6078221"/>
            <a:ext cx="692944" cy="643254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/>
          </a:p>
        </p:txBody>
      </p:sp>
      <p:cxnSp>
        <p:nvCxnSpPr>
          <p:cNvPr id="10" name="Conector de seta reta 9"/>
          <p:cNvCxnSpPr>
            <a:stCxn id="8" idx="2"/>
          </p:cNvCxnSpPr>
          <p:nvPr/>
        </p:nvCxnSpPr>
        <p:spPr>
          <a:xfrm flipH="1" flipV="1">
            <a:off x="4832910" y="4029684"/>
            <a:ext cx="3618146" cy="2370164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11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69</a:t>
            </a:fld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222007" y="1173880"/>
            <a:ext cx="8229600" cy="231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charset="0"/>
              <a:buChar char="•"/>
              <a:defRPr/>
            </a:pPr>
            <a:r>
              <a:rPr lang="pt-BR" dirty="0"/>
              <a:t>Serão determinadas as exposições financeiras das usinas, e após esta determinação aplica-se o fator de participação de cada distribuidora cotista;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pt-BR" b="1" dirty="0" smtClean="0"/>
              <a:t>Exemplificação – Proposta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grpSp>
        <p:nvGrpSpPr>
          <p:cNvPr id="11" name="Grupo 10"/>
          <p:cNvGrpSpPr/>
          <p:nvPr/>
        </p:nvGrpSpPr>
        <p:grpSpPr>
          <a:xfrm>
            <a:off x="827584" y="3891750"/>
            <a:ext cx="1152128" cy="1080120"/>
            <a:chOff x="683567" y="4149079"/>
            <a:chExt cx="1152128" cy="1080120"/>
          </a:xfrm>
        </p:grpSpPr>
        <p:sp>
          <p:nvSpPr>
            <p:cNvPr id="8" name="Elipse 7"/>
            <p:cNvSpPr/>
            <p:nvPr/>
          </p:nvSpPr>
          <p:spPr>
            <a:xfrm>
              <a:off x="683567" y="4149079"/>
              <a:ext cx="1152128" cy="1080120"/>
            </a:xfrm>
            <a:prstGeom prst="ellipse">
              <a:avLst/>
            </a:prstGeom>
            <a:solidFill>
              <a:schemeClr val="bg2"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987762" y="4273641"/>
              <a:ext cx="543739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t-BR" sz="4800" dirty="0" smtClean="0"/>
                <a:t>~</a:t>
              </a:r>
              <a:endParaRPr lang="pt-BR" sz="4800" dirty="0"/>
            </a:p>
          </p:txBody>
        </p:sp>
      </p:grpSp>
      <p:sp>
        <p:nvSpPr>
          <p:cNvPr id="12" name="CaixaDeTexto 11"/>
          <p:cNvSpPr txBox="1"/>
          <p:nvPr/>
        </p:nvSpPr>
        <p:spPr>
          <a:xfrm>
            <a:off x="913738" y="4975441"/>
            <a:ext cx="979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Usina A</a:t>
            </a:r>
          </a:p>
          <a:p>
            <a:r>
              <a:rPr lang="pt-BR" dirty="0" smtClean="0"/>
              <a:t>   </a:t>
            </a:r>
            <a:r>
              <a:rPr lang="pt-BR" sz="1400" dirty="0" smtClean="0"/>
              <a:t>G=70</a:t>
            </a:r>
            <a:endParaRPr lang="pt-BR" sz="1400" dirty="0"/>
          </a:p>
        </p:txBody>
      </p:sp>
      <p:sp>
        <p:nvSpPr>
          <p:cNvPr id="13" name="Triângulo isósceles 12"/>
          <p:cNvSpPr/>
          <p:nvPr/>
        </p:nvSpPr>
        <p:spPr>
          <a:xfrm>
            <a:off x="4716016" y="3077982"/>
            <a:ext cx="936104" cy="936104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D1</a:t>
            </a:r>
            <a:endParaRPr lang="pt-BR" dirty="0"/>
          </a:p>
        </p:txBody>
      </p:sp>
      <p:sp>
        <p:nvSpPr>
          <p:cNvPr id="14" name="Triângulo isósceles 13"/>
          <p:cNvSpPr/>
          <p:nvPr/>
        </p:nvSpPr>
        <p:spPr>
          <a:xfrm>
            <a:off x="4716016" y="4692055"/>
            <a:ext cx="936104" cy="936104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D2</a:t>
            </a:r>
            <a:endParaRPr lang="pt-BR" dirty="0"/>
          </a:p>
        </p:txBody>
      </p:sp>
      <p:cxnSp>
        <p:nvCxnSpPr>
          <p:cNvPr id="17" name="Conector de seta reta 16"/>
          <p:cNvCxnSpPr>
            <a:stCxn id="8" idx="6"/>
            <a:endCxn id="13" idx="1"/>
          </p:cNvCxnSpPr>
          <p:nvPr/>
        </p:nvCxnSpPr>
        <p:spPr>
          <a:xfrm flipV="1">
            <a:off x="1979712" y="3546034"/>
            <a:ext cx="2970330" cy="8857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>
            <a:stCxn id="8" idx="6"/>
            <a:endCxn id="14" idx="1"/>
          </p:cNvCxnSpPr>
          <p:nvPr/>
        </p:nvCxnSpPr>
        <p:spPr>
          <a:xfrm>
            <a:off x="1979712" y="4431810"/>
            <a:ext cx="2970330" cy="7282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2857987" y="3395755"/>
            <a:ext cx="124906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F_CCGF</a:t>
            </a:r>
            <a:r>
              <a:rPr lang="pt-BR" sz="800" dirty="0" smtClean="0"/>
              <a:t>1</a:t>
            </a:r>
            <a:r>
              <a:rPr lang="pt-BR" sz="1100" dirty="0" smtClean="0"/>
              <a:t> = 50%</a:t>
            </a:r>
            <a:endParaRPr lang="pt-BR" sz="1100" dirty="0"/>
          </a:p>
        </p:txBody>
      </p:sp>
      <p:sp>
        <p:nvSpPr>
          <p:cNvPr id="23" name="CaixaDeTexto 22"/>
          <p:cNvSpPr txBox="1"/>
          <p:nvPr/>
        </p:nvSpPr>
        <p:spPr>
          <a:xfrm>
            <a:off x="2928938" y="5033149"/>
            <a:ext cx="11961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 smtClean="0"/>
              <a:t>F_CCGF</a:t>
            </a:r>
            <a:r>
              <a:rPr lang="pt-BR" sz="700" dirty="0" smtClean="0"/>
              <a:t>2</a:t>
            </a:r>
            <a:r>
              <a:rPr lang="pt-BR" sz="1050" dirty="0" smtClean="0"/>
              <a:t> = 50%</a:t>
            </a:r>
            <a:endParaRPr lang="pt-BR" sz="105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5764022" y="3140968"/>
            <a:ext cx="3093300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EXPOSIÇÃO (D1) = 50% * EXP(G)</a:t>
            </a:r>
            <a:endParaRPr lang="pt-BR" sz="1400" b="1" dirty="0">
              <a:solidFill>
                <a:schemeClr val="tx2"/>
              </a:solidFill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107504" y="5734515"/>
            <a:ext cx="2922777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EXPOSIÇÃO (G) = 70 - ∑CCGF</a:t>
            </a:r>
            <a:endParaRPr lang="pt-BR" sz="1400" b="1" dirty="0">
              <a:solidFill>
                <a:schemeClr val="tx2"/>
              </a:solidFill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5764022" y="5313995"/>
            <a:ext cx="3093300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EXPOSIÇÃO (D2) = 50% * EXP(G)</a:t>
            </a:r>
            <a:endParaRPr lang="pt-BR" sz="1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17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2" grpId="0"/>
      <p:bldP spid="23" grpId="0"/>
      <p:bldP spid="26" grpId="0" animBg="1"/>
      <p:bldP spid="20" grpId="0" animBg="1"/>
      <p:bldP spid="21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áfico 8"/>
          <p:cNvGraphicFramePr>
            <a:graphicFrameLocks noGrp="1"/>
          </p:cNvGraphicFramePr>
          <p:nvPr>
            <p:extLst/>
          </p:nvPr>
        </p:nvGraphicFramePr>
        <p:xfrm>
          <a:off x="-2229" y="1628800"/>
          <a:ext cx="9684568" cy="500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600" b="1" dirty="0">
                <a:solidFill>
                  <a:schemeClr val="bg1"/>
                </a:solidFill>
              </a:rPr>
              <a:t>Rateio da exposição financeira das usinas comprometidas com CCGF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221456" y="959199"/>
            <a:ext cx="8229600" cy="1800200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Exemplificação – REGRA PROPOSTA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6" name="CaixaDeTexto 5"/>
          <p:cNvSpPr txBox="1"/>
          <p:nvPr/>
        </p:nvSpPr>
        <p:spPr>
          <a:xfrm>
            <a:off x="5906821" y="2251567"/>
            <a:ext cx="2776721" cy="1015663"/>
          </a:xfrm>
          <a:prstGeom prst="rect">
            <a:avLst/>
          </a:prstGeom>
          <a:solidFill>
            <a:srgbClr val="E7EEFD"/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GF USINA = TOTAL CCGFS = 500</a:t>
            </a:r>
          </a:p>
          <a:p>
            <a:pPr algn="ctr"/>
            <a:endParaRPr lang="pt-BR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FATOR PARTICIPAÇÃO D1 = 50% = 250</a:t>
            </a:r>
          </a:p>
          <a:p>
            <a:pPr algn="ctr"/>
            <a:endParaRPr lang="pt-BR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pt-BR" sz="1000" dirty="0" smtClean="0">
                <a:solidFill>
                  <a:schemeClr val="tx2">
                    <a:lumMod val="50000"/>
                  </a:schemeClr>
                </a:solidFill>
              </a:rPr>
              <a:t>FATOR DE PARTICIPAÇÃO D2 = 50% = 250</a:t>
            </a:r>
          </a:p>
          <a:p>
            <a:pPr algn="ctr"/>
            <a:endParaRPr lang="pt-B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8553691" y="6048000"/>
            <a:ext cx="3577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500</a:t>
            </a:r>
            <a:endParaRPr lang="pt-BR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8553128" y="5868000"/>
            <a:ext cx="3577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</a:t>
            </a:r>
            <a:endParaRPr lang="pt-BR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8550000" y="5688000"/>
            <a:ext cx="3577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</a:t>
            </a:r>
            <a:endParaRPr lang="pt-BR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Elipse 1"/>
          <p:cNvSpPr/>
          <p:nvPr/>
        </p:nvSpPr>
        <p:spPr>
          <a:xfrm>
            <a:off x="8316416" y="6145200"/>
            <a:ext cx="827584" cy="45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de cantos arredondados 2"/>
          <p:cNvSpPr/>
          <p:nvPr/>
        </p:nvSpPr>
        <p:spPr>
          <a:xfrm>
            <a:off x="2555776" y="5003444"/>
            <a:ext cx="4739406" cy="900000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2"/>
                </a:solidFill>
              </a:rPr>
              <a:t>Percepção do risco Hidrológico equânime para todos os distribuidores cotistas</a:t>
            </a:r>
            <a:r>
              <a:rPr lang="pt-BR" b="1" dirty="0" smtClean="0">
                <a:solidFill>
                  <a:schemeClr val="tx2"/>
                </a:solidFill>
              </a:rPr>
              <a:t>;</a:t>
            </a:r>
            <a:endParaRPr lang="pt-BR" b="1" dirty="0">
              <a:solidFill>
                <a:schemeClr val="tx2"/>
              </a:solidFill>
            </a:endParaRPr>
          </a:p>
        </p:txBody>
      </p:sp>
      <p:cxnSp>
        <p:nvCxnSpPr>
          <p:cNvPr id="8" name="Conector de seta reta 7"/>
          <p:cNvCxnSpPr>
            <a:stCxn id="2" idx="2"/>
          </p:cNvCxnSpPr>
          <p:nvPr/>
        </p:nvCxnSpPr>
        <p:spPr>
          <a:xfrm flipH="1" flipV="1">
            <a:off x="7308304" y="5903444"/>
            <a:ext cx="1008112" cy="4667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72046" y="858620"/>
            <a:ext cx="471487" cy="365125"/>
          </a:xfrm>
        </p:spPr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568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9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Decreto n° 7.945/13 e Audiência Publica nº 078/11 (NT abertura 343/13 SRE_ANEEL) 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pt-BR" b="1" dirty="0" smtClean="0"/>
          </a:p>
          <a:p>
            <a:pPr algn="just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/>
              <a:t>Inserção das novas modalidades contratuais ,CCGF e CCEN, na composição do portfólio das concessionarias de distribuição</a:t>
            </a:r>
            <a:r>
              <a:rPr lang="pt-BR" dirty="0" smtClean="0"/>
              <a:t>;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 smtClean="0"/>
              <a:t>Alteração do Limitador de Repasse de </a:t>
            </a:r>
            <a:r>
              <a:rPr lang="pt-BR" dirty="0" err="1" smtClean="0"/>
              <a:t>sobrecontratação</a:t>
            </a:r>
            <a:r>
              <a:rPr lang="pt-BR" dirty="0" smtClean="0"/>
              <a:t> de 103% para 105%;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pt-BR" b="1" dirty="0" smtClean="0"/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pt-BR" b="1" dirty="0" smtClean="0"/>
              <a:t>Agentes impactados:</a:t>
            </a:r>
          </a:p>
          <a:p>
            <a:pPr algn="just">
              <a:lnSpc>
                <a:spcPct val="150000"/>
              </a:lnSpc>
              <a:defRPr/>
            </a:pPr>
            <a:r>
              <a:rPr lang="pt-BR" dirty="0" smtClean="0"/>
              <a:t>Distribuidores </a:t>
            </a:r>
            <a:endParaRPr lang="pt-BR" dirty="0"/>
          </a:p>
          <a:p>
            <a:pPr algn="just">
              <a:lnSpc>
                <a:spcPct val="150000"/>
              </a:lnSpc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/>
          <a:lstStyle/>
          <a:p>
            <a:r>
              <a:rPr lang="pt-BR" sz="1600" dirty="0">
                <a:latin typeface="Calibri" pitchFamily="34" charset="0"/>
              </a:rPr>
              <a:t>Limite de repasse do custo de </a:t>
            </a:r>
            <a:r>
              <a:rPr lang="pt-BR" sz="1600" dirty="0" err="1">
                <a:latin typeface="Calibri" pitchFamily="34" charset="0"/>
              </a:rPr>
              <a:t>sobrecontratação</a:t>
            </a:r>
            <a:r>
              <a:rPr lang="pt-BR" sz="1600" dirty="0">
                <a:latin typeface="Calibri" pitchFamily="34" charset="0"/>
              </a:rPr>
              <a:t> - </a:t>
            </a:r>
            <a:r>
              <a:rPr lang="pt-BR" sz="1600" dirty="0" err="1">
                <a:latin typeface="Calibri" pitchFamily="34" charset="0"/>
              </a:rPr>
              <a:t>CCGFs</a:t>
            </a:r>
            <a:r>
              <a:rPr lang="pt-BR" sz="1600" dirty="0">
                <a:latin typeface="Calibri" pitchFamily="34" charset="0"/>
              </a:rPr>
              <a:t> e </a:t>
            </a:r>
            <a:r>
              <a:rPr lang="pt-BR" sz="1600" dirty="0" err="1">
                <a:latin typeface="Calibri" pitchFamily="34" charset="0"/>
              </a:rPr>
              <a:t>CCENs</a:t>
            </a:r>
            <a:endParaRPr lang="pt-BR" sz="1600" dirty="0">
              <a:latin typeface="Calibri" pitchFamily="34" charset="0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05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1600" dirty="0">
                <a:latin typeface="Calibri" pitchFamily="34" charset="0"/>
              </a:rPr>
              <a:t>Limite de repasse do custo de </a:t>
            </a:r>
            <a:r>
              <a:rPr lang="pt-BR" sz="1600" dirty="0" err="1">
                <a:latin typeface="Calibri" pitchFamily="34" charset="0"/>
              </a:rPr>
              <a:t>sobrecontratação</a:t>
            </a:r>
            <a:r>
              <a:rPr lang="pt-BR" sz="1600" dirty="0">
                <a:latin typeface="Calibri" pitchFamily="34" charset="0"/>
              </a:rPr>
              <a:t> - </a:t>
            </a:r>
            <a:r>
              <a:rPr lang="pt-BR" sz="1600" dirty="0" err="1">
                <a:latin typeface="Calibri" pitchFamily="34" charset="0"/>
              </a:rPr>
              <a:t>CCGFs</a:t>
            </a:r>
            <a:r>
              <a:rPr lang="pt-BR" sz="1600" dirty="0">
                <a:latin typeface="Calibri" pitchFamily="34" charset="0"/>
              </a:rPr>
              <a:t> e </a:t>
            </a:r>
            <a:r>
              <a:rPr lang="pt-BR" sz="1600" dirty="0" err="1">
                <a:latin typeface="Calibri" pitchFamily="34" charset="0"/>
              </a:rPr>
              <a:t>CCENs</a:t>
            </a:r>
            <a:endParaRPr lang="pt-BR" sz="1600" dirty="0">
              <a:latin typeface="Calibri" pitchFamily="34" charset="0"/>
            </a:endParaRPr>
          </a:p>
        </p:txBody>
      </p:sp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Inserção dos Contratos CCGF e CCEN</a:t>
            </a:r>
          </a:p>
          <a:p>
            <a:pPr marL="0" indent="0" algn="just">
              <a:buNone/>
              <a:defRPr/>
            </a:pPr>
            <a:endParaRPr lang="pt-BR" b="1" dirty="0"/>
          </a:p>
          <a:p>
            <a:pPr marL="0" indent="0" algn="just">
              <a:buNone/>
              <a:defRPr/>
            </a:pPr>
            <a:r>
              <a:rPr lang="pt-BR" dirty="0"/>
              <a:t>Para atendimento a cem por cento de seu mercado as concessionária de distribuição poderão constituir portfólio de contratos através de</a:t>
            </a:r>
            <a:r>
              <a:rPr lang="pt-BR" dirty="0" smtClean="0"/>
              <a:t>:</a:t>
            </a:r>
          </a:p>
          <a:p>
            <a:pPr marL="0" indent="0" algn="just">
              <a:buNone/>
              <a:defRPr/>
            </a:pPr>
            <a:endParaRPr lang="pt-BR" dirty="0"/>
          </a:p>
          <a:p>
            <a:pPr algn="just">
              <a:defRPr/>
            </a:pPr>
            <a:r>
              <a:rPr lang="pt-BR" dirty="0" smtClean="0"/>
              <a:t>Leilões </a:t>
            </a:r>
            <a:r>
              <a:rPr lang="pt-BR" dirty="0"/>
              <a:t>Regulados (</a:t>
            </a:r>
            <a:r>
              <a:rPr lang="pt-BR" dirty="0" err="1"/>
              <a:t>CCEARs</a:t>
            </a:r>
            <a:r>
              <a:rPr lang="pt-BR" dirty="0"/>
              <a:t>) – Energia Existente, Energia Nova, Fonte Alternativa ou Projetos de Geração indicados pelo CNPE;</a:t>
            </a:r>
          </a:p>
          <a:p>
            <a:pPr algn="just">
              <a:defRPr/>
            </a:pPr>
            <a:r>
              <a:rPr lang="pt-BR" dirty="0" smtClean="0"/>
              <a:t>Geração </a:t>
            </a:r>
            <a:r>
              <a:rPr lang="pt-BR" dirty="0"/>
              <a:t>Distribuída oriunda de Chamada </a:t>
            </a:r>
            <a:r>
              <a:rPr lang="pt-BR" dirty="0" smtClean="0"/>
              <a:t>Pública ou de Processo de </a:t>
            </a:r>
            <a:r>
              <a:rPr lang="pt-BR" dirty="0" err="1" smtClean="0"/>
              <a:t>Desverticalização</a:t>
            </a:r>
            <a:r>
              <a:rPr lang="pt-BR" dirty="0" smtClean="0"/>
              <a:t>;</a:t>
            </a:r>
          </a:p>
          <a:p>
            <a:pPr algn="just">
              <a:defRPr/>
            </a:pPr>
            <a:r>
              <a:rPr lang="pt-BR" dirty="0" smtClean="0"/>
              <a:t>Leilões </a:t>
            </a:r>
            <a:r>
              <a:rPr lang="pt-BR" dirty="0"/>
              <a:t>de Ajuste;</a:t>
            </a:r>
          </a:p>
          <a:p>
            <a:pPr algn="just">
              <a:defRPr/>
            </a:pPr>
            <a:r>
              <a:rPr lang="pt-BR" dirty="0" smtClean="0"/>
              <a:t>Contratos </a:t>
            </a:r>
            <a:r>
              <a:rPr lang="pt-BR" dirty="0"/>
              <a:t>Bilaterais anteriores à Lei 10.848/04 (atual CCEAL);</a:t>
            </a:r>
          </a:p>
          <a:p>
            <a:pPr algn="just">
              <a:defRPr/>
            </a:pPr>
            <a:r>
              <a:rPr lang="pt-BR" dirty="0">
                <a:solidFill>
                  <a:srgbClr val="FF0000"/>
                </a:solidFill>
              </a:rPr>
              <a:t>Contrato de Cota de Garantia Física (CCGF)</a:t>
            </a:r>
          </a:p>
          <a:p>
            <a:pPr algn="just">
              <a:defRPr/>
            </a:pPr>
            <a:r>
              <a:rPr lang="pt-BR" dirty="0">
                <a:solidFill>
                  <a:srgbClr val="FF0000"/>
                </a:solidFill>
              </a:rPr>
              <a:t>Contrato de Cota de Energia Nuclear (CCEN)</a:t>
            </a:r>
          </a:p>
          <a:p>
            <a:pPr algn="just">
              <a:defRPr/>
            </a:pPr>
            <a:r>
              <a:rPr lang="pt-BR" dirty="0"/>
              <a:t>Energia de Itaipu;</a:t>
            </a:r>
          </a:p>
          <a:p>
            <a:pPr algn="just">
              <a:defRPr/>
            </a:pPr>
            <a:r>
              <a:rPr lang="pt-BR" dirty="0"/>
              <a:t>Proinfa; e</a:t>
            </a:r>
          </a:p>
          <a:p>
            <a:pPr algn="just">
              <a:defRPr/>
            </a:pPr>
            <a:r>
              <a:rPr lang="pt-BR" dirty="0"/>
              <a:t>Geração Embutida</a:t>
            </a:r>
            <a:r>
              <a:rPr lang="pt-BR" dirty="0" smtClean="0"/>
              <a:t>.</a:t>
            </a:r>
          </a:p>
          <a:p>
            <a:pPr algn="just">
              <a:defRPr/>
            </a:pPr>
            <a:endParaRPr lang="pt-BR" dirty="0"/>
          </a:p>
          <a:p>
            <a:pPr algn="just"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endParaRPr lang="pt-BR" sz="1100" dirty="0" smtClean="0"/>
          </a:p>
          <a:p>
            <a:pPr marL="0" indent="0" algn="just">
              <a:buNone/>
              <a:defRPr/>
            </a:pPr>
            <a:endParaRPr lang="pt-BR" b="1" dirty="0" smtClean="0"/>
          </a:p>
        </p:txBody>
      </p:sp>
      <p:pic>
        <p:nvPicPr>
          <p:cNvPr id="8" name="Imagem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339" y="4003055"/>
            <a:ext cx="4099173" cy="285494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73</a:t>
            </a:fld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665841" y="5855738"/>
            <a:ext cx="4032448" cy="576064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NT fechamento nº 510/13 – SER/ANEEL</a:t>
            </a:r>
            <a:endParaRPr lang="pt-B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40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62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sz="1600" dirty="0">
                <a:latin typeface="Calibri" pitchFamily="34" charset="0"/>
              </a:rPr>
              <a:t>Percentual de destinação de Geração ao produto para usinas eólicas e a biomassa comprometidas com CCEAR por disponibilidade ou CER</a:t>
            </a: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Contribuição na Audiência Pública nº 095/13. Na ocasião a proposta não foi aceita, porém ficou como recomendação de melhoria para a regras versão </a:t>
            </a:r>
            <a:r>
              <a:rPr lang="pt-BR" dirty="0" err="1" smtClean="0"/>
              <a:t>jan</a:t>
            </a:r>
            <a:r>
              <a:rPr lang="pt-BR" dirty="0" smtClean="0"/>
              <a:t>/14.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Alteração na aplicação do percentual declarado para atendimento aos produtos;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 smtClean="0"/>
              <a:t>Agentes Impactados: </a:t>
            </a:r>
          </a:p>
          <a:p>
            <a:pPr marL="0" indent="0" algn="just">
              <a:buNone/>
              <a:defRPr/>
            </a:pPr>
            <a:endParaRPr lang="pt-BR" b="1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Usinas </a:t>
            </a:r>
            <a:r>
              <a:rPr lang="pt-BR" dirty="0"/>
              <a:t>à Biomassa (IB, IIB e III) comprometidas com CCEAR-D ou CER, e usinas Eólicas comprometidas no 2º LFA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48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ector reto 23"/>
          <p:cNvCxnSpPr/>
          <p:nvPr/>
        </p:nvCxnSpPr>
        <p:spPr>
          <a:xfrm flipV="1">
            <a:off x="2889538" y="3700931"/>
            <a:ext cx="4304085" cy="13936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/>
          <a:lstStyle/>
          <a:p>
            <a:pPr algn="r"/>
            <a:r>
              <a:rPr lang="pt-BR" sz="1600" dirty="0">
                <a:latin typeface="Calibri" pitchFamily="34" charset="0"/>
              </a:rPr>
              <a:t>Percentual de destinação de Geração ao produto para usinas eólicas e a biomassa comprometidas com CCEAR por disponibilidade ou CER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39552" y="1052736"/>
            <a:ext cx="12153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ATUAL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0533" y="1438399"/>
            <a:ext cx="8820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Problema: Incerteza na aplicação do Percentual declarado para atendimento ao Produto (PD_PROD);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Exemplo – Usina Biomassa (IB,IIB ou III) , CCEAR-D e não comprometida 100% de sua GF;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4421781" y="4162384"/>
            <a:ext cx="1216496" cy="2227082"/>
          </a:xfrm>
          <a:prstGeom prst="roundRect">
            <a:avLst/>
          </a:prstGeom>
          <a:solidFill>
            <a:srgbClr val="A8C1B3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Alocação da Geração parcela comprometida</a:t>
            </a:r>
            <a:endParaRPr lang="pt-BR" sz="11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thumbs.dreamstime.com/z/o-usurio-do-computador-usa-opinio-lateral-do-pc-dos-desenhos-animados-3d-1570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73772"/>
            <a:ext cx="893432" cy="98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95536" y="4284388"/>
            <a:ext cx="9361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Declaração(agente) do PD_PROD</a:t>
            </a:r>
            <a:endParaRPr lang="pt-B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80533" y="5225548"/>
            <a:ext cx="1323438" cy="5391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PD_PROD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50%</a:t>
            </a:r>
            <a:endParaRPr lang="pt-BR" sz="1400" b="1" dirty="0">
              <a:solidFill>
                <a:schemeClr val="bg1"/>
              </a:solidFill>
            </a:endParaRPr>
          </a:p>
        </p:txBody>
      </p:sp>
      <p:cxnSp>
        <p:nvCxnSpPr>
          <p:cNvPr id="12" name="Conector reto 11"/>
          <p:cNvCxnSpPr/>
          <p:nvPr/>
        </p:nvCxnSpPr>
        <p:spPr>
          <a:xfrm>
            <a:off x="1691680" y="3053076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de cantos arredondados 16"/>
          <p:cNvSpPr/>
          <p:nvPr/>
        </p:nvSpPr>
        <p:spPr>
          <a:xfrm>
            <a:off x="1825362" y="3224841"/>
            <a:ext cx="1064176" cy="316462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Geração Verificada Total</a:t>
            </a:r>
            <a:endParaRPr lang="pt-BR" sz="1100" b="1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2950791" y="3714866"/>
            <a:ext cx="1034474" cy="2674600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/>
              <a:t>Garantia Física - </a:t>
            </a:r>
            <a:r>
              <a:rPr lang="pt-BR" sz="1050" b="1" dirty="0" err="1" smtClean="0"/>
              <a:t>Sazonalizada</a:t>
            </a:r>
            <a:endParaRPr lang="pt-BR" sz="1050" b="1" dirty="0"/>
          </a:p>
        </p:txBody>
      </p:sp>
      <p:sp>
        <p:nvSpPr>
          <p:cNvPr id="13" name="Seta para a direita 12"/>
          <p:cNvSpPr/>
          <p:nvPr/>
        </p:nvSpPr>
        <p:spPr>
          <a:xfrm>
            <a:off x="4041504" y="4685609"/>
            <a:ext cx="373461" cy="788593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5606390" y="3224841"/>
            <a:ext cx="788794" cy="902356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b="1" dirty="0" smtClean="0"/>
              <a:t>Geração disponível</a:t>
            </a:r>
          </a:p>
          <a:p>
            <a:pPr algn="ctr"/>
            <a:r>
              <a:rPr lang="pt-BR" sz="900" b="1" dirty="0" smtClean="0"/>
              <a:t>100</a:t>
            </a:r>
            <a:endParaRPr lang="pt-BR" sz="900" b="1" dirty="0"/>
          </a:p>
        </p:txBody>
      </p:sp>
      <p:sp>
        <p:nvSpPr>
          <p:cNvPr id="19" name="Seta para baixo 18"/>
          <p:cNvSpPr/>
          <p:nvPr/>
        </p:nvSpPr>
        <p:spPr>
          <a:xfrm>
            <a:off x="539552" y="4127197"/>
            <a:ext cx="648072" cy="1098351"/>
          </a:xfrm>
          <a:prstGeom prst="downArrow">
            <a:avLst/>
          </a:prstGeom>
          <a:solidFill>
            <a:schemeClr val="accent5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2" name="Conector reto 21"/>
          <p:cNvCxnSpPr/>
          <p:nvPr/>
        </p:nvCxnSpPr>
        <p:spPr>
          <a:xfrm>
            <a:off x="3985265" y="4127197"/>
            <a:ext cx="3238101" cy="0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2843808" y="3224841"/>
            <a:ext cx="3551376" cy="0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ângulo de cantos arredondados 29"/>
          <p:cNvSpPr/>
          <p:nvPr/>
        </p:nvSpPr>
        <p:spPr>
          <a:xfrm>
            <a:off x="6434571" y="3714866"/>
            <a:ext cx="979211" cy="412331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GF – </a:t>
            </a:r>
            <a:r>
              <a:rPr lang="pt-BR" sz="1000" b="1" dirty="0" smtClean="0"/>
              <a:t>Disponível</a:t>
            </a:r>
          </a:p>
          <a:p>
            <a:pPr algn="ctr"/>
            <a:r>
              <a:rPr lang="pt-BR" sz="1100" b="1" dirty="0" smtClean="0"/>
              <a:t>80</a:t>
            </a:r>
            <a:endParaRPr lang="pt-BR" sz="1400" b="1" dirty="0"/>
          </a:p>
        </p:txBody>
      </p:sp>
      <p:sp>
        <p:nvSpPr>
          <p:cNvPr id="1028" name="Elipse 1027"/>
          <p:cNvSpPr/>
          <p:nvPr/>
        </p:nvSpPr>
        <p:spPr>
          <a:xfrm>
            <a:off x="0" y="4995103"/>
            <a:ext cx="1754949" cy="10515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32" name="Conector de seta reta 1031"/>
          <p:cNvCxnSpPr>
            <a:endCxn id="41" idx="3"/>
          </p:cNvCxnSpPr>
          <p:nvPr/>
        </p:nvCxnSpPr>
        <p:spPr>
          <a:xfrm flipV="1">
            <a:off x="1734352" y="4174229"/>
            <a:ext cx="3899624" cy="14186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ipse 40"/>
          <p:cNvSpPr/>
          <p:nvPr/>
        </p:nvSpPr>
        <p:spPr>
          <a:xfrm>
            <a:off x="5286386" y="3061726"/>
            <a:ext cx="2373496" cy="13033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6" name="CaixaDeTexto 1035"/>
          <p:cNvSpPr txBox="1"/>
          <p:nvPr/>
        </p:nvSpPr>
        <p:spPr>
          <a:xfrm>
            <a:off x="5384449" y="2630839"/>
            <a:ext cx="2021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0000"/>
                </a:solidFill>
              </a:rPr>
              <a:t>Aplicação no menor valor entre Geração e GF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48" name="Retângulo de cantos arredondados 47"/>
          <p:cNvSpPr/>
          <p:nvPr/>
        </p:nvSpPr>
        <p:spPr>
          <a:xfrm>
            <a:off x="7753462" y="4127197"/>
            <a:ext cx="1139018" cy="2272111"/>
          </a:xfrm>
          <a:prstGeom prst="roundRect">
            <a:avLst/>
          </a:prstGeom>
          <a:solidFill>
            <a:srgbClr val="A8C1B3">
              <a:alpha val="9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Alocação da Geração parcela comprometida</a:t>
            </a:r>
            <a:endParaRPr lang="pt-BR" sz="1050" b="1" dirty="0">
              <a:solidFill>
                <a:schemeClr val="tx1"/>
              </a:solidFill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7303058" y="6450548"/>
            <a:ext cx="2021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rgbClr val="FF0000"/>
                </a:solidFill>
              </a:rPr>
              <a:t>Alocação Final</a:t>
            </a:r>
            <a:endParaRPr lang="pt-BR" sz="1100" b="1" dirty="0">
              <a:solidFill>
                <a:srgbClr val="FF00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>
            <a:off x="7596336" y="3017188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tângulo de cantos arredondados 57"/>
          <p:cNvSpPr/>
          <p:nvPr/>
        </p:nvSpPr>
        <p:spPr>
          <a:xfrm>
            <a:off x="7775933" y="3906268"/>
            <a:ext cx="1074153" cy="230304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Alocação - 40</a:t>
            </a:r>
            <a:endParaRPr lang="pt-BR" sz="1100" b="1" dirty="0"/>
          </a:p>
        </p:txBody>
      </p:sp>
      <p:sp>
        <p:nvSpPr>
          <p:cNvPr id="1044" name="Seta em curva para baixo 1043"/>
          <p:cNvSpPr/>
          <p:nvPr/>
        </p:nvSpPr>
        <p:spPr>
          <a:xfrm>
            <a:off x="6985910" y="3253414"/>
            <a:ext cx="1535103" cy="439282"/>
          </a:xfrm>
          <a:prstGeom prst="curvedDownArrow">
            <a:avLst>
              <a:gd name="adj1" fmla="val 42441"/>
              <a:gd name="adj2" fmla="val 97460"/>
              <a:gd name="adj3" fmla="val 5473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051" name="CaixaDeTexto 1050"/>
          <p:cNvSpPr txBox="1"/>
          <p:nvPr/>
        </p:nvSpPr>
        <p:spPr>
          <a:xfrm>
            <a:off x="7865342" y="3003682"/>
            <a:ext cx="11107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</a:rPr>
              <a:t>80 x 0,50</a:t>
            </a:r>
          </a:p>
        </p:txBody>
      </p:sp>
      <p:sp>
        <p:nvSpPr>
          <p:cNvPr id="71" name="Retângulo 70"/>
          <p:cNvSpPr/>
          <p:nvPr/>
        </p:nvSpPr>
        <p:spPr>
          <a:xfrm>
            <a:off x="4985150" y="4460839"/>
            <a:ext cx="3535863" cy="811348"/>
          </a:xfrm>
          <a:prstGeom prst="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50% de Geração ou GF?</a:t>
            </a:r>
            <a:endParaRPr lang="pt-BR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63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1" grpId="0" animBg="1"/>
      <p:bldP spid="17" grpId="0" animBg="1"/>
      <p:bldP spid="18" grpId="0" animBg="1"/>
      <p:bldP spid="13" grpId="0" animBg="1"/>
      <p:bldP spid="20" grpId="0" animBg="1"/>
      <p:bldP spid="19" grpId="0" animBg="1"/>
      <p:bldP spid="30" grpId="0" animBg="1"/>
      <p:bldP spid="1028" grpId="0" animBg="1"/>
      <p:bldP spid="41" grpId="0" animBg="1"/>
      <p:bldP spid="1036" grpId="0"/>
      <p:bldP spid="48" grpId="0" animBg="1"/>
      <p:bldP spid="56" grpId="0"/>
      <p:bldP spid="58" grpId="0" animBg="1"/>
      <p:bldP spid="1044" grpId="0" animBg="1"/>
      <p:bldP spid="1051" grpId="0"/>
      <p:bldP spid="71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ector reto 23"/>
          <p:cNvCxnSpPr/>
          <p:nvPr/>
        </p:nvCxnSpPr>
        <p:spPr>
          <a:xfrm flipV="1">
            <a:off x="2889538" y="3700931"/>
            <a:ext cx="4304085" cy="13936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26" y="214290"/>
            <a:ext cx="5072098" cy="571504"/>
          </a:xfrm>
        </p:spPr>
        <p:txBody>
          <a:bodyPr/>
          <a:lstStyle/>
          <a:p>
            <a:pPr algn="r"/>
            <a:r>
              <a:rPr lang="pt-BR" sz="1600" dirty="0">
                <a:latin typeface="Calibri" pitchFamily="34" charset="0"/>
              </a:rPr>
              <a:t>Percentual de destinação de Geração ao produto para usinas eólicas e a biomassa comprometidas com CCEAR por disponibilidade ou CER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39552" y="1052736"/>
            <a:ext cx="15279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PROPOSTA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9016" y="1333293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Aplicação do Percentual declarado para atendimento ao Produto (PD_PROD) </a:t>
            </a:r>
            <a:r>
              <a:rPr lang="pt-BR" sz="16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sempre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na geração livre disponível para alocação ao produto, limitado a GF disponível para alocação;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Exemplo – Usina Biomassa (IB,IIB ou III) , CCEAR-D e não comprometida 100% de sua GF;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4421781" y="4162384"/>
            <a:ext cx="1216496" cy="2227082"/>
          </a:xfrm>
          <a:prstGeom prst="roundRect">
            <a:avLst/>
          </a:prstGeom>
          <a:solidFill>
            <a:srgbClr val="A8C1B3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Alocação da Geração parcela comprometida</a:t>
            </a:r>
            <a:endParaRPr lang="pt-BR" sz="11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thumbs.dreamstime.com/z/o-usurio-do-computador-usa-opinio-lateral-do-pc-dos-desenhos-animados-3d-1570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73772"/>
            <a:ext cx="893432" cy="98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95536" y="4284388"/>
            <a:ext cx="9361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Declaração(agente) do PD_PROD</a:t>
            </a:r>
            <a:endParaRPr lang="pt-B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80533" y="5225548"/>
            <a:ext cx="1323438" cy="5391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PD_PROD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50%</a:t>
            </a:r>
            <a:endParaRPr lang="pt-BR" sz="1400" b="1" dirty="0">
              <a:solidFill>
                <a:schemeClr val="bg1"/>
              </a:solidFill>
            </a:endParaRPr>
          </a:p>
        </p:txBody>
      </p:sp>
      <p:cxnSp>
        <p:nvCxnSpPr>
          <p:cNvPr id="12" name="Conector reto 11"/>
          <p:cNvCxnSpPr/>
          <p:nvPr/>
        </p:nvCxnSpPr>
        <p:spPr>
          <a:xfrm>
            <a:off x="1691680" y="3053076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de cantos arredondados 16"/>
          <p:cNvSpPr/>
          <p:nvPr/>
        </p:nvSpPr>
        <p:spPr>
          <a:xfrm>
            <a:off x="1825362" y="3224841"/>
            <a:ext cx="1064176" cy="316462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Geração Verificada Total</a:t>
            </a:r>
            <a:endParaRPr lang="pt-BR" sz="1100" b="1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2950791" y="3714866"/>
            <a:ext cx="1034474" cy="2674600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/>
              <a:t>Garantia Física - </a:t>
            </a:r>
            <a:r>
              <a:rPr lang="pt-BR" sz="1050" b="1" dirty="0" err="1" smtClean="0"/>
              <a:t>Sazonalizada</a:t>
            </a:r>
            <a:endParaRPr lang="pt-BR" sz="1050" b="1" dirty="0"/>
          </a:p>
        </p:txBody>
      </p:sp>
      <p:sp>
        <p:nvSpPr>
          <p:cNvPr id="13" name="Seta para a direita 12"/>
          <p:cNvSpPr/>
          <p:nvPr/>
        </p:nvSpPr>
        <p:spPr>
          <a:xfrm>
            <a:off x="4041504" y="4685609"/>
            <a:ext cx="373461" cy="788593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5606390" y="3224841"/>
            <a:ext cx="788794" cy="902356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b="1" dirty="0" smtClean="0"/>
              <a:t>Geração disponível</a:t>
            </a:r>
          </a:p>
          <a:p>
            <a:pPr algn="ctr"/>
            <a:r>
              <a:rPr lang="pt-BR" sz="900" b="1" dirty="0" smtClean="0"/>
              <a:t>100</a:t>
            </a:r>
            <a:endParaRPr lang="pt-BR" sz="900" b="1" dirty="0"/>
          </a:p>
        </p:txBody>
      </p:sp>
      <p:sp>
        <p:nvSpPr>
          <p:cNvPr id="19" name="Seta para baixo 18"/>
          <p:cNvSpPr/>
          <p:nvPr/>
        </p:nvSpPr>
        <p:spPr>
          <a:xfrm>
            <a:off x="539552" y="4127197"/>
            <a:ext cx="648072" cy="1098351"/>
          </a:xfrm>
          <a:prstGeom prst="downArrow">
            <a:avLst/>
          </a:prstGeom>
          <a:solidFill>
            <a:schemeClr val="accent5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2" name="Conector reto 21"/>
          <p:cNvCxnSpPr/>
          <p:nvPr/>
        </p:nvCxnSpPr>
        <p:spPr>
          <a:xfrm>
            <a:off x="3985265" y="4127197"/>
            <a:ext cx="3238101" cy="0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2843808" y="3224841"/>
            <a:ext cx="3551376" cy="0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ângulo de cantos arredondados 29"/>
          <p:cNvSpPr/>
          <p:nvPr/>
        </p:nvSpPr>
        <p:spPr>
          <a:xfrm>
            <a:off x="6434571" y="3714866"/>
            <a:ext cx="979211" cy="412331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GF – </a:t>
            </a:r>
            <a:r>
              <a:rPr lang="pt-BR" sz="1000" b="1" dirty="0" smtClean="0"/>
              <a:t>Disponível</a:t>
            </a:r>
          </a:p>
          <a:p>
            <a:pPr algn="ctr"/>
            <a:r>
              <a:rPr lang="pt-BR" sz="1100" b="1" dirty="0" smtClean="0"/>
              <a:t>80</a:t>
            </a:r>
            <a:endParaRPr lang="pt-BR" sz="1400" b="1" dirty="0"/>
          </a:p>
        </p:txBody>
      </p:sp>
      <p:sp>
        <p:nvSpPr>
          <p:cNvPr id="1028" name="Elipse 1027"/>
          <p:cNvSpPr/>
          <p:nvPr/>
        </p:nvSpPr>
        <p:spPr>
          <a:xfrm>
            <a:off x="0" y="4995103"/>
            <a:ext cx="1754949" cy="10515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32" name="Conector de seta reta 1031"/>
          <p:cNvCxnSpPr>
            <a:endCxn id="41" idx="3"/>
          </p:cNvCxnSpPr>
          <p:nvPr/>
        </p:nvCxnSpPr>
        <p:spPr>
          <a:xfrm flipV="1">
            <a:off x="1734352" y="4105333"/>
            <a:ext cx="3864627" cy="14875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ipse 40"/>
          <p:cNvSpPr/>
          <p:nvPr/>
        </p:nvSpPr>
        <p:spPr>
          <a:xfrm>
            <a:off x="5427121" y="3061726"/>
            <a:ext cx="1173522" cy="12226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6" name="CaixaDeTexto 1035"/>
          <p:cNvSpPr txBox="1"/>
          <p:nvPr/>
        </p:nvSpPr>
        <p:spPr>
          <a:xfrm>
            <a:off x="4963585" y="2630838"/>
            <a:ext cx="2021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0000"/>
                </a:solidFill>
              </a:rPr>
              <a:t>Aplicação sempre na Geração </a:t>
            </a:r>
            <a:r>
              <a:rPr lang="pt-BR" sz="1100" b="1" dirty="0" smtClean="0">
                <a:solidFill>
                  <a:srgbClr val="FF0000"/>
                </a:solidFill>
              </a:rPr>
              <a:t>– (0,5x100 = 50)</a:t>
            </a:r>
            <a:endParaRPr lang="pt-BR" sz="1100" b="1" dirty="0">
              <a:solidFill>
                <a:srgbClr val="FF0000"/>
              </a:solidFill>
            </a:endParaRPr>
          </a:p>
        </p:txBody>
      </p:sp>
      <p:sp>
        <p:nvSpPr>
          <p:cNvPr id="48" name="Retângulo de cantos arredondados 47"/>
          <p:cNvSpPr/>
          <p:nvPr/>
        </p:nvSpPr>
        <p:spPr>
          <a:xfrm>
            <a:off x="7753462" y="4127197"/>
            <a:ext cx="1139018" cy="2272111"/>
          </a:xfrm>
          <a:prstGeom prst="roundRect">
            <a:avLst/>
          </a:prstGeom>
          <a:solidFill>
            <a:srgbClr val="A8C1B3">
              <a:alpha val="9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Alocação da Geração parcela comprometida</a:t>
            </a:r>
            <a:endParaRPr lang="pt-BR" sz="1050" b="1" dirty="0">
              <a:solidFill>
                <a:schemeClr val="tx1"/>
              </a:solidFill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7303058" y="6450548"/>
            <a:ext cx="2021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rgbClr val="FF0000"/>
                </a:solidFill>
              </a:rPr>
              <a:t>Alocação Final</a:t>
            </a:r>
            <a:endParaRPr lang="pt-BR" sz="1100" b="1" dirty="0">
              <a:solidFill>
                <a:srgbClr val="FF00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>
            <a:off x="7659882" y="3003682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tângulo de cantos arredondados 57"/>
          <p:cNvSpPr/>
          <p:nvPr/>
        </p:nvSpPr>
        <p:spPr>
          <a:xfrm>
            <a:off x="7775933" y="3837507"/>
            <a:ext cx="1074153" cy="29906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Alocação - 50</a:t>
            </a:r>
            <a:endParaRPr lang="pt-BR" sz="1100" b="1" dirty="0"/>
          </a:p>
        </p:txBody>
      </p:sp>
      <p:sp>
        <p:nvSpPr>
          <p:cNvPr id="34" name="CaixaDeTexto 33"/>
          <p:cNvSpPr txBox="1"/>
          <p:nvPr/>
        </p:nvSpPr>
        <p:spPr>
          <a:xfrm>
            <a:off x="5877635" y="5364499"/>
            <a:ext cx="13457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tx2">
                    <a:lumMod val="50000"/>
                  </a:schemeClr>
                </a:solidFill>
              </a:rPr>
              <a:t> mínimo (50,80)</a:t>
            </a:r>
          </a:p>
        </p:txBody>
      </p:sp>
      <p:sp>
        <p:nvSpPr>
          <p:cNvPr id="27" name="Texto explicativo em seta para baixo 26"/>
          <p:cNvSpPr/>
          <p:nvPr/>
        </p:nvSpPr>
        <p:spPr>
          <a:xfrm>
            <a:off x="5967227" y="4306252"/>
            <a:ext cx="1148955" cy="1070119"/>
          </a:xfrm>
          <a:prstGeom prst="downArrowCallout">
            <a:avLst/>
          </a:prstGeom>
          <a:solidFill>
            <a:srgbClr val="D4E1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Verificação de cobertura de lastro GF </a:t>
            </a:r>
            <a:endParaRPr lang="pt-BR" sz="1100" b="1" dirty="0">
              <a:solidFill>
                <a:schemeClr val="tx1"/>
              </a:solidFill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77</a:t>
            </a:fld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1232744" y="5823772"/>
            <a:ext cx="6798372" cy="811348"/>
          </a:xfrm>
          <a:prstGeom prst="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Elimina-se o risco do agente errar a intenção de destinação</a:t>
            </a:r>
            <a:endParaRPr lang="pt-BR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28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 animBg="1"/>
      <p:bldP spid="41" grpId="0" animBg="1"/>
      <p:bldP spid="1036" grpId="0"/>
      <p:bldP spid="48" grpId="0" animBg="1"/>
      <p:bldP spid="56" grpId="0"/>
      <p:bldP spid="58" grpId="0" animBg="1"/>
      <p:bldP spid="34" grpId="0"/>
      <p:bldP spid="27" grpId="0" animBg="1"/>
      <p:bldP spid="31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65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Devolução da Garantia física realocada ao produto (</a:t>
            </a:r>
            <a:r>
              <a:rPr lang="pt-BR" sz="1600" dirty="0" smtClean="0">
                <a:latin typeface="Calibri" pitchFamily="34" charset="0"/>
              </a:rPr>
              <a:t>CCEAR-D </a:t>
            </a:r>
            <a:r>
              <a:rPr lang="pt-BR" sz="1600" dirty="0">
                <a:latin typeface="Calibri" pitchFamily="34" charset="0"/>
              </a:rPr>
              <a:t>ou CER) para usinas eólicas e </a:t>
            </a:r>
            <a:r>
              <a:rPr lang="pt-BR" sz="1600" dirty="0" smtClean="0">
                <a:latin typeface="Calibri" pitchFamily="34" charset="0"/>
              </a:rPr>
              <a:t>biomassa</a:t>
            </a:r>
            <a:endParaRPr lang="pt-BR" sz="1600" dirty="0">
              <a:latin typeface="Calibri" pitchFamily="34" charset="0"/>
            </a:endParaRP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Contribuição na Audiência Pública nº 095/13. Na ocasião a proposta não foi aceita, porém ficou como recomendação de melhoria para a regras versão </a:t>
            </a:r>
            <a:r>
              <a:rPr lang="pt-BR" dirty="0" err="1" smtClean="0"/>
              <a:t>jan</a:t>
            </a:r>
            <a:r>
              <a:rPr lang="pt-BR" dirty="0" smtClean="0"/>
              <a:t>/14.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Realocação da Garantia Física disponibilizada pelo agente para atendimento aos produtos;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 smtClean="0"/>
              <a:t>Agentes </a:t>
            </a:r>
            <a:r>
              <a:rPr lang="pt-BR" b="1" dirty="0"/>
              <a:t>Impactados: </a:t>
            </a:r>
          </a:p>
          <a:p>
            <a:pPr marL="0" indent="0" algn="just">
              <a:buNone/>
              <a:defRPr/>
            </a:pPr>
            <a:endParaRPr lang="pt-BR" b="1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Usinas </a:t>
            </a:r>
            <a:r>
              <a:rPr lang="pt-BR" dirty="0"/>
              <a:t>à Biomassa (IB, IIB e III) comprometidas com CCEAR-D ou CER, e usinas Eólicas comprometidas no 2º LFA 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79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8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ector reto 23"/>
          <p:cNvCxnSpPr>
            <a:endCxn id="41" idx="6"/>
          </p:cNvCxnSpPr>
          <p:nvPr/>
        </p:nvCxnSpPr>
        <p:spPr>
          <a:xfrm>
            <a:off x="2293883" y="3715482"/>
            <a:ext cx="3297357" cy="20628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aixaDeTexto 4"/>
          <p:cNvSpPr txBox="1"/>
          <p:nvPr/>
        </p:nvSpPr>
        <p:spPr>
          <a:xfrm>
            <a:off x="539552" y="1052736"/>
            <a:ext cx="12153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ATUAL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5097" y="1321525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Garantia Física uma vez disponibilizada para lastrear a geração não retorna para composição de lastro livre;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xemplo – Usina Biomassa (IB,IIB ou III) , CCEAR-D e não comprometida 100% de sua GF;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3078866" y="4174229"/>
            <a:ext cx="304495" cy="2227082"/>
          </a:xfrm>
          <a:prstGeom prst="roundRect">
            <a:avLst/>
          </a:prstGeom>
          <a:solidFill>
            <a:srgbClr val="A8C1B3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ALOCAÇÃO</a:t>
            </a:r>
            <a:endParaRPr lang="pt-BR" sz="11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thumbs.dreamstime.com/z/o-usurio-do-computador-usa-opinio-lateral-do-pc-dos-desenhos-animados-3d-1570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73772"/>
            <a:ext cx="893432" cy="98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95536" y="4284388"/>
            <a:ext cx="9361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Declaração(agente) do PD_PROD</a:t>
            </a:r>
            <a:endParaRPr lang="pt-B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80533" y="5225548"/>
            <a:ext cx="1323438" cy="5391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PD_PROD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100%</a:t>
            </a:r>
            <a:endParaRPr lang="pt-BR" sz="1400" b="1" dirty="0">
              <a:solidFill>
                <a:schemeClr val="bg1"/>
              </a:solidFill>
            </a:endParaRPr>
          </a:p>
        </p:txBody>
      </p:sp>
      <p:cxnSp>
        <p:nvCxnSpPr>
          <p:cNvPr id="12" name="Conector reto 11"/>
          <p:cNvCxnSpPr/>
          <p:nvPr/>
        </p:nvCxnSpPr>
        <p:spPr>
          <a:xfrm>
            <a:off x="1691680" y="3053076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de cantos arredondados 16"/>
          <p:cNvSpPr/>
          <p:nvPr/>
        </p:nvSpPr>
        <p:spPr>
          <a:xfrm>
            <a:off x="1825362" y="3224841"/>
            <a:ext cx="364408" cy="316462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GERAÇAÕ</a:t>
            </a:r>
            <a:endParaRPr lang="pt-BR" sz="1100" b="1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2340767" y="3714866"/>
            <a:ext cx="329693" cy="2674600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/>
              <a:t>GF</a:t>
            </a:r>
          </a:p>
          <a:p>
            <a:pPr algn="ctr"/>
            <a:endParaRPr lang="pt-BR" sz="1050" b="1" dirty="0"/>
          </a:p>
          <a:p>
            <a:pPr algn="ctr"/>
            <a:r>
              <a:rPr lang="pt-BR" sz="1050" b="1" dirty="0" smtClean="0"/>
              <a:t>SAZONALIZADA</a:t>
            </a:r>
            <a:endParaRPr lang="pt-BR" sz="1050" b="1" dirty="0"/>
          </a:p>
        </p:txBody>
      </p:sp>
      <p:sp>
        <p:nvSpPr>
          <p:cNvPr id="13" name="Seta para a direita 12"/>
          <p:cNvSpPr/>
          <p:nvPr/>
        </p:nvSpPr>
        <p:spPr>
          <a:xfrm>
            <a:off x="2787838" y="4732286"/>
            <a:ext cx="223152" cy="788593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3516071" y="3236275"/>
            <a:ext cx="788794" cy="955911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b="1" dirty="0" smtClean="0"/>
              <a:t>Geração disponível</a:t>
            </a:r>
          </a:p>
          <a:p>
            <a:pPr algn="ctr"/>
            <a:r>
              <a:rPr lang="pt-BR" sz="900" b="1" dirty="0" smtClean="0"/>
              <a:t>100</a:t>
            </a:r>
            <a:endParaRPr lang="pt-BR" sz="900" b="1" dirty="0"/>
          </a:p>
        </p:txBody>
      </p:sp>
      <p:sp>
        <p:nvSpPr>
          <p:cNvPr id="19" name="Seta para baixo 18"/>
          <p:cNvSpPr/>
          <p:nvPr/>
        </p:nvSpPr>
        <p:spPr>
          <a:xfrm>
            <a:off x="539552" y="4127197"/>
            <a:ext cx="648072" cy="1098351"/>
          </a:xfrm>
          <a:prstGeom prst="downArrow">
            <a:avLst/>
          </a:prstGeom>
          <a:solidFill>
            <a:schemeClr val="accent5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2" name="Conector reto 21"/>
          <p:cNvCxnSpPr/>
          <p:nvPr/>
        </p:nvCxnSpPr>
        <p:spPr>
          <a:xfrm flipV="1">
            <a:off x="2340767" y="4167536"/>
            <a:ext cx="3266628" cy="9845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1927617" y="3224841"/>
            <a:ext cx="3679778" cy="16651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ângulo de cantos arredondados 29"/>
          <p:cNvSpPr/>
          <p:nvPr/>
        </p:nvSpPr>
        <p:spPr>
          <a:xfrm>
            <a:off x="4345882" y="3714866"/>
            <a:ext cx="842423" cy="44770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GF – </a:t>
            </a:r>
            <a:r>
              <a:rPr lang="pt-BR" sz="1000" b="1" dirty="0" smtClean="0"/>
              <a:t>Disponível</a:t>
            </a:r>
          </a:p>
          <a:p>
            <a:pPr algn="ctr"/>
            <a:r>
              <a:rPr lang="pt-BR" sz="1100" b="1" dirty="0" smtClean="0"/>
              <a:t>80</a:t>
            </a:r>
            <a:endParaRPr lang="pt-BR" sz="1400" b="1" dirty="0"/>
          </a:p>
        </p:txBody>
      </p:sp>
      <p:sp>
        <p:nvSpPr>
          <p:cNvPr id="1028" name="Elipse 1027"/>
          <p:cNvSpPr/>
          <p:nvPr/>
        </p:nvSpPr>
        <p:spPr>
          <a:xfrm>
            <a:off x="0" y="4995103"/>
            <a:ext cx="1754949" cy="10515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32" name="Conector de seta reta 1031"/>
          <p:cNvCxnSpPr/>
          <p:nvPr/>
        </p:nvCxnSpPr>
        <p:spPr>
          <a:xfrm flipV="1">
            <a:off x="1765366" y="4387799"/>
            <a:ext cx="2750317" cy="11330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ipse 40"/>
          <p:cNvSpPr/>
          <p:nvPr/>
        </p:nvSpPr>
        <p:spPr>
          <a:xfrm>
            <a:off x="3124078" y="3084421"/>
            <a:ext cx="2467162" cy="13033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6" name="CaixaDeTexto 1035"/>
          <p:cNvSpPr txBox="1"/>
          <p:nvPr/>
        </p:nvSpPr>
        <p:spPr>
          <a:xfrm>
            <a:off x="3335147" y="2677698"/>
            <a:ext cx="2021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0000"/>
                </a:solidFill>
              </a:rPr>
              <a:t>Aplicação no menor valor entre Geração e GF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48" name="Retângulo de cantos arredondados 47"/>
          <p:cNvSpPr/>
          <p:nvPr/>
        </p:nvSpPr>
        <p:spPr>
          <a:xfrm>
            <a:off x="6948264" y="4172457"/>
            <a:ext cx="1139018" cy="2211381"/>
          </a:xfrm>
          <a:prstGeom prst="roundRect">
            <a:avLst/>
          </a:prstGeom>
          <a:solidFill>
            <a:srgbClr val="A8C1B3">
              <a:alpha val="9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Alocação da Geração parcela comprometida</a:t>
            </a:r>
          </a:p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(320)</a:t>
            </a:r>
            <a:endParaRPr lang="pt-BR" sz="1050" b="1" dirty="0">
              <a:solidFill>
                <a:schemeClr val="tx1"/>
              </a:solidFill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6699108" y="6376375"/>
            <a:ext cx="2021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rgbClr val="FF0000"/>
                </a:solidFill>
              </a:rPr>
              <a:t>Alocação Final</a:t>
            </a:r>
            <a:endParaRPr lang="pt-BR" sz="1100" b="1" dirty="0">
              <a:solidFill>
                <a:srgbClr val="FF00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>
            <a:off x="5607395" y="3236275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tângulo de cantos arredondados 57"/>
          <p:cNvSpPr/>
          <p:nvPr/>
        </p:nvSpPr>
        <p:spPr>
          <a:xfrm>
            <a:off x="6994769" y="3916104"/>
            <a:ext cx="1074153" cy="23948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Alocação - 40</a:t>
            </a:r>
            <a:endParaRPr lang="pt-BR" sz="1100" b="1" dirty="0"/>
          </a:p>
        </p:txBody>
      </p:sp>
      <p:sp>
        <p:nvSpPr>
          <p:cNvPr id="31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Devolução da Garantia física realocada ao produto (</a:t>
            </a:r>
            <a:r>
              <a:rPr lang="pt-BR" sz="1600" dirty="0" smtClean="0">
                <a:latin typeface="Calibri" pitchFamily="34" charset="0"/>
              </a:rPr>
              <a:t>CCEAR-D </a:t>
            </a:r>
            <a:r>
              <a:rPr lang="pt-BR" sz="1600" dirty="0">
                <a:latin typeface="Calibri" pitchFamily="34" charset="0"/>
              </a:rPr>
              <a:t>ou CER) para usinas eólicas </a:t>
            </a:r>
            <a:r>
              <a:rPr lang="pt-BR" sz="1600" dirty="0" smtClean="0">
                <a:latin typeface="Calibri" pitchFamily="34" charset="0"/>
              </a:rPr>
              <a:t>e biomassa</a:t>
            </a:r>
            <a:endParaRPr lang="pt-BR" sz="1600" dirty="0">
              <a:latin typeface="Calibri" pitchFamily="34" charset="0"/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739897" y="3897968"/>
            <a:ext cx="1080292" cy="249149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Necessidade anual de atendimento </a:t>
            </a:r>
          </a:p>
          <a:p>
            <a:pPr algn="ctr"/>
            <a:endParaRPr lang="pt-BR" sz="1100" b="1" dirty="0" smtClean="0"/>
          </a:p>
          <a:p>
            <a:pPr algn="ctr"/>
            <a:r>
              <a:rPr lang="pt-BR" sz="1100" b="1" dirty="0" smtClean="0"/>
              <a:t>(360)</a:t>
            </a:r>
          </a:p>
          <a:p>
            <a:pPr algn="ctr"/>
            <a:endParaRPr lang="pt-BR" sz="1100" b="1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1782330" y="6372247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500</a:t>
            </a:r>
            <a:endParaRPr lang="pt-BR" sz="1200" b="1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2290436" y="6360986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400</a:t>
            </a:r>
            <a:endParaRPr lang="pt-BR" sz="1200" b="1" dirty="0"/>
          </a:p>
        </p:txBody>
      </p:sp>
      <p:sp>
        <p:nvSpPr>
          <p:cNvPr id="43" name="CaixaDeTexto 42"/>
          <p:cNvSpPr txBox="1"/>
          <p:nvPr/>
        </p:nvSpPr>
        <p:spPr>
          <a:xfrm>
            <a:off x="3018314" y="6375543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320</a:t>
            </a:r>
            <a:endParaRPr lang="pt-BR" sz="1200" b="1" dirty="0"/>
          </a:p>
        </p:txBody>
      </p:sp>
      <p:cxnSp>
        <p:nvCxnSpPr>
          <p:cNvPr id="47" name="Conector reto 46"/>
          <p:cNvCxnSpPr/>
          <p:nvPr/>
        </p:nvCxnSpPr>
        <p:spPr>
          <a:xfrm>
            <a:off x="5816318" y="3879921"/>
            <a:ext cx="2404260" cy="17165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ixaDeTexto 34"/>
          <p:cNvSpPr txBox="1"/>
          <p:nvPr/>
        </p:nvSpPr>
        <p:spPr>
          <a:xfrm>
            <a:off x="4412993" y="3430991"/>
            <a:ext cx="1088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FF0000"/>
                </a:solidFill>
              </a:rPr>
              <a:t>80x100%</a:t>
            </a:r>
            <a:endParaRPr lang="pt-BR" sz="1200" b="1" dirty="0">
              <a:solidFill>
                <a:srgbClr val="FF0000"/>
              </a:solidFill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5234321" y="5677052"/>
            <a:ext cx="3535863" cy="811348"/>
          </a:xfrm>
          <a:prstGeom prst="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GF disponibilizada e não utilizada </a:t>
            </a:r>
            <a:r>
              <a:rPr lang="pt-BR" b="1" u="sng" dirty="0" smtClean="0">
                <a:solidFill>
                  <a:schemeClr val="tx2">
                    <a:lumMod val="50000"/>
                  </a:schemeClr>
                </a:solidFill>
              </a:rPr>
              <a:t>NÃO</a:t>
            </a:r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  retorna para composição de lastro no ACL</a:t>
            </a:r>
            <a:endParaRPr lang="pt-BR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9" name="Conector reto 58"/>
          <p:cNvCxnSpPr/>
          <p:nvPr/>
        </p:nvCxnSpPr>
        <p:spPr>
          <a:xfrm flipV="1">
            <a:off x="5601979" y="3705925"/>
            <a:ext cx="2618599" cy="43754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to 60"/>
          <p:cNvCxnSpPr/>
          <p:nvPr/>
        </p:nvCxnSpPr>
        <p:spPr>
          <a:xfrm flipV="1">
            <a:off x="5625225" y="4162575"/>
            <a:ext cx="2508055" cy="2008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tângulo de cantos arredondados 63"/>
          <p:cNvSpPr/>
          <p:nvPr/>
        </p:nvSpPr>
        <p:spPr>
          <a:xfrm>
            <a:off x="6954427" y="3724263"/>
            <a:ext cx="1120151" cy="173275"/>
          </a:xfrm>
          <a:prstGeom prst="roundRect">
            <a:avLst/>
          </a:prstGeom>
          <a:solidFill>
            <a:srgbClr val="0000FF">
              <a:alpha val="44000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GF não liberado </a:t>
            </a:r>
            <a:endParaRPr lang="pt-BR" sz="1100" b="1" dirty="0"/>
          </a:p>
        </p:txBody>
      </p:sp>
      <p:sp>
        <p:nvSpPr>
          <p:cNvPr id="54" name="CaixaDeTexto 53"/>
          <p:cNvSpPr txBox="1"/>
          <p:nvPr/>
        </p:nvSpPr>
        <p:spPr>
          <a:xfrm>
            <a:off x="8013574" y="3934217"/>
            <a:ext cx="12378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>
                <a:solidFill>
                  <a:schemeClr val="tx2">
                    <a:lumMod val="50000"/>
                  </a:schemeClr>
                </a:solidFill>
              </a:rPr>
              <a:t>80-(360-320)=40</a:t>
            </a:r>
          </a:p>
          <a:p>
            <a:endParaRPr lang="pt-BR" sz="105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7" name="CaixaDeTexto 66"/>
          <p:cNvSpPr txBox="1"/>
          <p:nvPr/>
        </p:nvSpPr>
        <p:spPr>
          <a:xfrm>
            <a:off x="6579429" y="2766458"/>
            <a:ext cx="178393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 smtClean="0">
                <a:solidFill>
                  <a:schemeClr val="tx2">
                    <a:lumMod val="50000"/>
                  </a:schemeClr>
                </a:solidFill>
              </a:rPr>
              <a:t>Geração não utilizada é liberada – Liquidada no MCP</a:t>
            </a:r>
            <a:endParaRPr lang="pt-BR" sz="105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69" name="Conector de seta reta 68"/>
          <p:cNvCxnSpPr/>
          <p:nvPr/>
        </p:nvCxnSpPr>
        <p:spPr>
          <a:xfrm flipV="1">
            <a:off x="7471397" y="3325171"/>
            <a:ext cx="0" cy="351389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83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6" grpId="0"/>
      <p:bldP spid="58" grpId="0" animBg="1"/>
      <p:bldP spid="14" grpId="0" animBg="1"/>
      <p:bldP spid="36" grpId="0" animBg="1"/>
      <p:bldP spid="64" grpId="0" animBg="1"/>
      <p:bldP spid="54" grpId="0"/>
      <p:bldP spid="67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ector reto 23"/>
          <p:cNvCxnSpPr>
            <a:endCxn id="41" idx="6"/>
          </p:cNvCxnSpPr>
          <p:nvPr/>
        </p:nvCxnSpPr>
        <p:spPr>
          <a:xfrm>
            <a:off x="2293883" y="3715482"/>
            <a:ext cx="3297357" cy="20628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aixaDeTexto 4"/>
          <p:cNvSpPr txBox="1"/>
          <p:nvPr/>
        </p:nvSpPr>
        <p:spPr>
          <a:xfrm>
            <a:off x="539552" y="1052736"/>
            <a:ext cx="15279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PROPOSTA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5097" y="1321525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Garantia Física não utilizada é liberada e retorna ao ambiente livre para composição de lastro;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xemplo – Usina Biomassa (IB,IIB ou III) , CCEAR-D e não comprometida 100% de sua GF;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3078866" y="4174229"/>
            <a:ext cx="304495" cy="2227082"/>
          </a:xfrm>
          <a:prstGeom prst="roundRect">
            <a:avLst/>
          </a:prstGeom>
          <a:solidFill>
            <a:srgbClr val="A8C1B3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ALOCAÇÃO</a:t>
            </a:r>
            <a:endParaRPr lang="pt-BR" sz="11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thumbs.dreamstime.com/z/o-usurio-do-computador-usa-opinio-lateral-do-pc-dos-desenhos-animados-3d-1570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73772"/>
            <a:ext cx="893432" cy="98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95536" y="4284388"/>
            <a:ext cx="9361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Declaração(agente) do PD_PROD</a:t>
            </a:r>
            <a:endParaRPr lang="pt-BR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80533" y="5225548"/>
            <a:ext cx="1323438" cy="53912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PD_PROD 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100%</a:t>
            </a:r>
            <a:endParaRPr lang="pt-BR" sz="1400" b="1" dirty="0">
              <a:solidFill>
                <a:schemeClr val="bg1"/>
              </a:solidFill>
            </a:endParaRPr>
          </a:p>
        </p:txBody>
      </p:sp>
      <p:cxnSp>
        <p:nvCxnSpPr>
          <p:cNvPr id="12" name="Conector reto 11"/>
          <p:cNvCxnSpPr/>
          <p:nvPr/>
        </p:nvCxnSpPr>
        <p:spPr>
          <a:xfrm>
            <a:off x="1691680" y="3053076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de cantos arredondados 16"/>
          <p:cNvSpPr/>
          <p:nvPr/>
        </p:nvSpPr>
        <p:spPr>
          <a:xfrm>
            <a:off x="1825362" y="3224841"/>
            <a:ext cx="364408" cy="316462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GERAÇAÕ</a:t>
            </a:r>
            <a:endParaRPr lang="pt-BR" sz="1100" b="1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2340767" y="3714866"/>
            <a:ext cx="329693" cy="2674600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/>
              <a:t>GF</a:t>
            </a:r>
          </a:p>
          <a:p>
            <a:pPr algn="ctr"/>
            <a:endParaRPr lang="pt-BR" sz="1050" b="1" dirty="0"/>
          </a:p>
          <a:p>
            <a:pPr algn="ctr"/>
            <a:r>
              <a:rPr lang="pt-BR" sz="1050" b="1" dirty="0" smtClean="0"/>
              <a:t>SAZONALIZADA</a:t>
            </a:r>
            <a:endParaRPr lang="pt-BR" sz="1050" b="1" dirty="0"/>
          </a:p>
        </p:txBody>
      </p:sp>
      <p:sp>
        <p:nvSpPr>
          <p:cNvPr id="13" name="Seta para a direita 12"/>
          <p:cNvSpPr/>
          <p:nvPr/>
        </p:nvSpPr>
        <p:spPr>
          <a:xfrm>
            <a:off x="2787838" y="4732286"/>
            <a:ext cx="223152" cy="788593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3516071" y="3236275"/>
            <a:ext cx="788794" cy="955911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b="1" dirty="0" smtClean="0"/>
              <a:t>Geração disponível</a:t>
            </a:r>
          </a:p>
          <a:p>
            <a:pPr algn="ctr"/>
            <a:r>
              <a:rPr lang="pt-BR" sz="900" b="1" dirty="0" smtClean="0"/>
              <a:t>100</a:t>
            </a:r>
            <a:endParaRPr lang="pt-BR" sz="900" b="1" dirty="0"/>
          </a:p>
        </p:txBody>
      </p:sp>
      <p:sp>
        <p:nvSpPr>
          <p:cNvPr id="19" name="Seta para baixo 18"/>
          <p:cNvSpPr/>
          <p:nvPr/>
        </p:nvSpPr>
        <p:spPr>
          <a:xfrm>
            <a:off x="539552" y="4127197"/>
            <a:ext cx="648072" cy="1098351"/>
          </a:xfrm>
          <a:prstGeom prst="downArrow">
            <a:avLst/>
          </a:prstGeom>
          <a:solidFill>
            <a:schemeClr val="accent5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2" name="Conector reto 21"/>
          <p:cNvCxnSpPr/>
          <p:nvPr/>
        </p:nvCxnSpPr>
        <p:spPr>
          <a:xfrm flipV="1">
            <a:off x="2340767" y="4167536"/>
            <a:ext cx="3266628" cy="9845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1927617" y="3224841"/>
            <a:ext cx="3679778" cy="16651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ângulo de cantos arredondados 29"/>
          <p:cNvSpPr/>
          <p:nvPr/>
        </p:nvSpPr>
        <p:spPr>
          <a:xfrm>
            <a:off x="4345882" y="3714866"/>
            <a:ext cx="842423" cy="44770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GF – </a:t>
            </a:r>
            <a:r>
              <a:rPr lang="pt-BR" sz="1000" b="1" dirty="0" smtClean="0"/>
              <a:t>Disponível</a:t>
            </a:r>
          </a:p>
          <a:p>
            <a:pPr algn="ctr"/>
            <a:r>
              <a:rPr lang="pt-BR" sz="1100" b="1" dirty="0" smtClean="0"/>
              <a:t>80</a:t>
            </a:r>
            <a:endParaRPr lang="pt-BR" sz="1400" b="1" dirty="0"/>
          </a:p>
        </p:txBody>
      </p:sp>
      <p:sp>
        <p:nvSpPr>
          <p:cNvPr id="1028" name="Elipse 1027"/>
          <p:cNvSpPr/>
          <p:nvPr/>
        </p:nvSpPr>
        <p:spPr>
          <a:xfrm>
            <a:off x="0" y="4995103"/>
            <a:ext cx="1754949" cy="10515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32" name="Conector de seta reta 1031"/>
          <p:cNvCxnSpPr/>
          <p:nvPr/>
        </p:nvCxnSpPr>
        <p:spPr>
          <a:xfrm flipV="1">
            <a:off x="1596030" y="4387799"/>
            <a:ext cx="2919653" cy="120510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ipse 40"/>
          <p:cNvSpPr/>
          <p:nvPr/>
        </p:nvSpPr>
        <p:spPr>
          <a:xfrm>
            <a:off x="3124078" y="3084421"/>
            <a:ext cx="2467162" cy="13033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6" name="CaixaDeTexto 1035"/>
          <p:cNvSpPr txBox="1"/>
          <p:nvPr/>
        </p:nvSpPr>
        <p:spPr>
          <a:xfrm>
            <a:off x="3335147" y="2677698"/>
            <a:ext cx="2021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0000"/>
                </a:solidFill>
              </a:rPr>
              <a:t>Aplicação no menor valor entre Geração e GF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48" name="Retângulo de cantos arredondados 47"/>
          <p:cNvSpPr/>
          <p:nvPr/>
        </p:nvSpPr>
        <p:spPr>
          <a:xfrm>
            <a:off x="7157437" y="4172457"/>
            <a:ext cx="1139018" cy="2211381"/>
          </a:xfrm>
          <a:prstGeom prst="roundRect">
            <a:avLst/>
          </a:prstGeom>
          <a:solidFill>
            <a:srgbClr val="A8C1B3">
              <a:alpha val="9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Alocação da Geração parcela comprometida</a:t>
            </a:r>
          </a:p>
          <a:p>
            <a:pPr algn="ctr"/>
            <a:r>
              <a:rPr lang="pt-BR" sz="1050" b="1" dirty="0" smtClean="0">
                <a:solidFill>
                  <a:schemeClr val="tx1"/>
                </a:solidFill>
              </a:rPr>
              <a:t>(320)</a:t>
            </a:r>
            <a:endParaRPr lang="pt-BR" sz="1050" b="1" dirty="0">
              <a:solidFill>
                <a:schemeClr val="tx1"/>
              </a:solidFill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6699108" y="6376375"/>
            <a:ext cx="2021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rgbClr val="FF0000"/>
                </a:solidFill>
              </a:rPr>
              <a:t>Alocação Final</a:t>
            </a:r>
            <a:endParaRPr lang="pt-BR" sz="1100" b="1" dirty="0">
              <a:solidFill>
                <a:srgbClr val="FF0000"/>
              </a:solidFill>
            </a:endParaRPr>
          </a:p>
        </p:txBody>
      </p:sp>
      <p:cxnSp>
        <p:nvCxnSpPr>
          <p:cNvPr id="57" name="Conector reto 56"/>
          <p:cNvCxnSpPr/>
          <p:nvPr/>
        </p:nvCxnSpPr>
        <p:spPr>
          <a:xfrm>
            <a:off x="5607395" y="3236275"/>
            <a:ext cx="0" cy="35081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tângulo de cantos arredondados 57"/>
          <p:cNvSpPr/>
          <p:nvPr/>
        </p:nvSpPr>
        <p:spPr>
          <a:xfrm>
            <a:off x="7189449" y="3897086"/>
            <a:ext cx="1074153" cy="26548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Alocação - 40</a:t>
            </a:r>
            <a:endParaRPr lang="pt-BR" sz="1100" b="1" dirty="0"/>
          </a:p>
        </p:txBody>
      </p:sp>
      <p:sp>
        <p:nvSpPr>
          <p:cNvPr id="31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Devolução da Garantia física realocada ao produto (</a:t>
            </a:r>
            <a:r>
              <a:rPr lang="pt-BR" sz="1600" dirty="0" smtClean="0">
                <a:latin typeface="Calibri" pitchFamily="34" charset="0"/>
              </a:rPr>
              <a:t>CCEAR-D </a:t>
            </a:r>
            <a:r>
              <a:rPr lang="pt-BR" sz="1600" dirty="0">
                <a:latin typeface="Calibri" pitchFamily="34" charset="0"/>
              </a:rPr>
              <a:t>ou CER) para usinas eólicas e </a:t>
            </a:r>
            <a:r>
              <a:rPr lang="pt-BR" sz="1600" dirty="0" smtClean="0">
                <a:latin typeface="Calibri" pitchFamily="34" charset="0"/>
              </a:rPr>
              <a:t>biomassa</a:t>
            </a:r>
            <a:endParaRPr lang="pt-BR" sz="1600" dirty="0">
              <a:latin typeface="Calibri" pitchFamily="34" charset="0"/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739897" y="3897968"/>
            <a:ext cx="1080292" cy="249149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 smtClean="0"/>
              <a:t>Necessidade anual de atendimento </a:t>
            </a:r>
          </a:p>
          <a:p>
            <a:pPr algn="ctr"/>
            <a:endParaRPr lang="pt-BR" sz="1100" b="1" dirty="0" smtClean="0"/>
          </a:p>
          <a:p>
            <a:pPr algn="ctr"/>
            <a:r>
              <a:rPr lang="pt-BR" sz="1100" b="1" dirty="0" smtClean="0"/>
              <a:t>(360)</a:t>
            </a:r>
          </a:p>
          <a:p>
            <a:pPr algn="ctr"/>
            <a:endParaRPr lang="pt-BR" sz="1100" b="1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1782330" y="6372247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500</a:t>
            </a:r>
            <a:endParaRPr lang="pt-BR" sz="1200" b="1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2290436" y="6360986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400</a:t>
            </a:r>
            <a:endParaRPr lang="pt-BR" sz="1200" b="1" dirty="0"/>
          </a:p>
        </p:txBody>
      </p:sp>
      <p:sp>
        <p:nvSpPr>
          <p:cNvPr id="43" name="CaixaDeTexto 42"/>
          <p:cNvSpPr txBox="1"/>
          <p:nvPr/>
        </p:nvSpPr>
        <p:spPr>
          <a:xfrm>
            <a:off x="3018314" y="6375543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/>
              <a:t>320</a:t>
            </a:r>
            <a:endParaRPr lang="pt-BR" sz="1200" b="1" dirty="0"/>
          </a:p>
        </p:txBody>
      </p:sp>
      <p:cxnSp>
        <p:nvCxnSpPr>
          <p:cNvPr id="47" name="Conector reto 46"/>
          <p:cNvCxnSpPr/>
          <p:nvPr/>
        </p:nvCxnSpPr>
        <p:spPr>
          <a:xfrm>
            <a:off x="5816318" y="3879921"/>
            <a:ext cx="2404260" cy="17165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ixaDeTexto 34"/>
          <p:cNvSpPr txBox="1"/>
          <p:nvPr/>
        </p:nvSpPr>
        <p:spPr>
          <a:xfrm>
            <a:off x="4412993" y="3430991"/>
            <a:ext cx="1088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FF0000"/>
                </a:solidFill>
              </a:rPr>
              <a:t>80x100%</a:t>
            </a:r>
            <a:endParaRPr lang="pt-BR" sz="1200" b="1" dirty="0">
              <a:solidFill>
                <a:srgbClr val="FF0000"/>
              </a:solidFill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5234321" y="5764668"/>
            <a:ext cx="3535863" cy="723732"/>
          </a:xfrm>
          <a:prstGeom prst="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Liberação de 40 para composição de lastro</a:t>
            </a:r>
            <a:endParaRPr lang="pt-BR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9" name="Conector reto 58"/>
          <p:cNvCxnSpPr/>
          <p:nvPr/>
        </p:nvCxnSpPr>
        <p:spPr>
          <a:xfrm>
            <a:off x="5601979" y="3749678"/>
            <a:ext cx="2786445" cy="25682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to 60"/>
          <p:cNvCxnSpPr/>
          <p:nvPr/>
        </p:nvCxnSpPr>
        <p:spPr>
          <a:xfrm>
            <a:off x="5625225" y="4164583"/>
            <a:ext cx="2763199" cy="7875"/>
          </a:xfrm>
          <a:prstGeom prst="line">
            <a:avLst/>
          </a:prstGeom>
          <a:ln w="28575">
            <a:solidFill>
              <a:srgbClr val="FF0000">
                <a:alpha val="4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46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79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3491880" y="188640"/>
            <a:ext cx="5072062" cy="571500"/>
          </a:xfrm>
        </p:spPr>
        <p:txBody>
          <a:bodyPr/>
          <a:lstStyle/>
          <a:p>
            <a:pPr marL="457200" lvl="1"/>
            <a:r>
              <a:rPr lang="pt-BR" sz="1600" b="1" dirty="0">
                <a:solidFill>
                  <a:schemeClr val="bg1"/>
                </a:solidFill>
              </a:rPr>
              <a:t>Alocação da geração associada à inflexibilidade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7312"/>
            <a:ext cx="8229600" cy="5168031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/>
              <a:t>Aprimoramento motivado por contribuições dos agentes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 </a:t>
            </a:r>
            <a:r>
              <a:rPr lang="pt-BR" dirty="0"/>
              <a:t>inflexibilidade </a:t>
            </a:r>
            <a:r>
              <a:rPr lang="pt-BR" dirty="0" smtClean="0"/>
              <a:t>contratual, </a:t>
            </a:r>
            <a:r>
              <a:rPr lang="pt-BR" dirty="0"/>
              <a:t>quando </a:t>
            </a:r>
            <a:r>
              <a:rPr lang="pt-BR" dirty="0" smtClean="0"/>
              <a:t>atendida, possibilitará </a:t>
            </a:r>
            <a:r>
              <a:rPr lang="pt-BR" dirty="0"/>
              <a:t>ao agente </a:t>
            </a:r>
            <a:r>
              <a:rPr lang="pt-BR" dirty="0" smtClean="0"/>
              <a:t>vendedor se </a:t>
            </a:r>
            <a:r>
              <a:rPr lang="pt-BR" dirty="0"/>
              <a:t>apropriar da energia inflexível gerada, recebendo sua valoração no MCP.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O </a:t>
            </a:r>
            <a:r>
              <a:rPr lang="pt-BR" dirty="0"/>
              <a:t>agente precisará cumprir o comprometimento com todos os conjuntos produto/leilão para ter liberada a sua </a:t>
            </a:r>
            <a:r>
              <a:rPr lang="pt-BR" dirty="0" smtClean="0"/>
              <a:t>geração </a:t>
            </a:r>
            <a:r>
              <a:rPr lang="pt-BR" dirty="0"/>
              <a:t>inflexível</a:t>
            </a:r>
            <a:r>
              <a:rPr lang="pt-BR" dirty="0" smtClean="0"/>
              <a:t>.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/>
              <a:t>Agentes Impactados: </a:t>
            </a:r>
            <a:endParaRPr lang="pt-BR" b="1" dirty="0" smtClean="0"/>
          </a:p>
          <a:p>
            <a:pPr marL="0" indent="0" algn="just">
              <a:buNone/>
              <a:defRPr/>
            </a:pPr>
            <a:endParaRPr lang="pt-BR" b="1" dirty="0"/>
          </a:p>
          <a:p>
            <a:pPr algn="just">
              <a:defRPr/>
            </a:pPr>
            <a:r>
              <a:rPr lang="pt-BR" dirty="0" smtClean="0"/>
              <a:t>Usinas </a:t>
            </a:r>
            <a:r>
              <a:rPr lang="pt-BR" dirty="0"/>
              <a:t>térmicas com modalidade de despacho de IA e IIA, comprometidas com CCEAR-D anteriores a 2011;</a:t>
            </a:r>
          </a:p>
          <a:p>
            <a:pPr marL="0" indent="0" algn="just">
              <a:buNone/>
              <a:defRPr/>
            </a:pPr>
            <a:endParaRPr lang="pt-BR" b="1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80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491880" y="188640"/>
            <a:ext cx="5072062" cy="571500"/>
          </a:xfrm>
        </p:spPr>
        <p:txBody>
          <a:bodyPr/>
          <a:lstStyle/>
          <a:p>
            <a:pPr marL="457200" lvl="1"/>
            <a:r>
              <a:rPr lang="pt-BR" sz="1600" b="1" dirty="0">
                <a:solidFill>
                  <a:schemeClr val="bg1"/>
                </a:solidFill>
              </a:rPr>
              <a:t>Alocação da geração associada à inflexibilidade</a:t>
            </a: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/>
          </p:nvPr>
        </p:nvGraphicFramePr>
        <p:xfrm>
          <a:off x="179512" y="1327583"/>
          <a:ext cx="846581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tângulo de cantos arredondados 10"/>
          <p:cNvSpPr>
            <a:spLocks/>
          </p:cNvSpPr>
          <p:nvPr/>
        </p:nvSpPr>
        <p:spPr>
          <a:xfrm>
            <a:off x="3053856" y="5800395"/>
            <a:ext cx="864096" cy="101047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Retângulo de cantos arredondados 11"/>
          <p:cNvSpPr>
            <a:spLocks/>
          </p:cNvSpPr>
          <p:nvPr/>
        </p:nvSpPr>
        <p:spPr>
          <a:xfrm>
            <a:off x="3053856" y="5216015"/>
            <a:ext cx="864096" cy="573697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>
                <a:solidFill>
                  <a:schemeClr val="bg2">
                    <a:lumMod val="75000"/>
                  </a:schemeClr>
                </a:solidFill>
              </a:rPr>
              <a:t>GFOM</a:t>
            </a:r>
            <a:endParaRPr lang="pt-BR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Retângulo de cantos arredondados 12"/>
          <p:cNvSpPr>
            <a:spLocks/>
          </p:cNvSpPr>
          <p:nvPr/>
        </p:nvSpPr>
        <p:spPr>
          <a:xfrm>
            <a:off x="5650175" y="5789712"/>
            <a:ext cx="864096" cy="1010479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</a:rPr>
              <a:t>G_DISP</a:t>
            </a:r>
            <a:endParaRPr lang="pt-BR" sz="1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4" name="Chave esquerda 13"/>
          <p:cNvSpPr/>
          <p:nvPr/>
        </p:nvSpPr>
        <p:spPr>
          <a:xfrm>
            <a:off x="2641889" y="5218517"/>
            <a:ext cx="389586" cy="1594859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1475656" y="5877446"/>
            <a:ext cx="1199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Geração Total</a:t>
            </a:r>
            <a:endParaRPr lang="pt-B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Seta para a direita 15"/>
          <p:cNvSpPr/>
          <p:nvPr/>
        </p:nvSpPr>
        <p:spPr>
          <a:xfrm>
            <a:off x="4197708" y="6015945"/>
            <a:ext cx="1202866" cy="496214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Chave esquerda 17"/>
          <p:cNvSpPr/>
          <p:nvPr/>
        </p:nvSpPr>
        <p:spPr>
          <a:xfrm rot="10800000">
            <a:off x="6569079" y="5789712"/>
            <a:ext cx="389586" cy="1006591"/>
          </a:xfrm>
          <a:prstGeom prst="leftBrace">
            <a:avLst>
              <a:gd name="adj1" fmla="val 8333"/>
              <a:gd name="adj2" fmla="val 5068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aixaDeTexto 18"/>
          <p:cNvSpPr txBox="1"/>
          <p:nvPr/>
        </p:nvSpPr>
        <p:spPr>
          <a:xfrm>
            <a:off x="6958665" y="5982468"/>
            <a:ext cx="1845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Geração Disponível para alocação aos produtos</a:t>
            </a:r>
            <a:endParaRPr lang="pt-B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Elipse 19"/>
          <p:cNvSpPr/>
          <p:nvPr/>
        </p:nvSpPr>
        <p:spPr>
          <a:xfrm>
            <a:off x="6055276" y="2009377"/>
            <a:ext cx="2721602" cy="720080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Seta para baixo 23"/>
          <p:cNvSpPr/>
          <p:nvPr/>
        </p:nvSpPr>
        <p:spPr>
          <a:xfrm rot="935422">
            <a:off x="6304134" y="2855355"/>
            <a:ext cx="919473" cy="2904663"/>
          </a:xfrm>
          <a:prstGeom prst="downArrow">
            <a:avLst>
              <a:gd name="adj1" fmla="val 49295"/>
              <a:gd name="adj2" fmla="val 115334"/>
            </a:avLst>
          </a:prstGeom>
          <a:solidFill>
            <a:schemeClr val="bg2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CaixaDeTexto 24"/>
          <p:cNvSpPr txBox="1"/>
          <p:nvPr/>
        </p:nvSpPr>
        <p:spPr>
          <a:xfrm>
            <a:off x="6406826" y="1659450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5">
                    <a:lumMod val="75000"/>
                  </a:schemeClr>
                </a:solidFill>
              </a:rPr>
              <a:t>Geração inflexível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527961" y="1052736"/>
            <a:ext cx="13852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Regra Vigente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6152" y="6627168"/>
            <a:ext cx="24288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dirty="0" smtClean="0"/>
              <a:t>GFOM – Geração Fora da Ordem de Mérito</a:t>
            </a:r>
            <a:endParaRPr lang="pt-BR" sz="900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340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 animBg="1"/>
      <p:bldP spid="18" grpId="0" animBg="1"/>
      <p:bldP spid="19" grpId="0"/>
      <p:bldP spid="20" grpId="0" animBg="1"/>
      <p:bldP spid="24" grpId="0" animBg="1"/>
      <p:bldP spid="25" grpId="0"/>
      <p:bldP spid="27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>
            <a:graphicFrameLocks/>
          </p:cNvGraphicFramePr>
          <p:nvPr>
            <p:extLst/>
          </p:nvPr>
        </p:nvGraphicFramePr>
        <p:xfrm>
          <a:off x="179512" y="1268760"/>
          <a:ext cx="8604448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491880" y="188640"/>
            <a:ext cx="5072062" cy="571500"/>
          </a:xfrm>
        </p:spPr>
        <p:txBody>
          <a:bodyPr/>
          <a:lstStyle/>
          <a:p>
            <a:pPr marL="457200" lvl="1"/>
            <a:r>
              <a:rPr lang="pt-BR" sz="1600" b="1" dirty="0">
                <a:solidFill>
                  <a:schemeClr val="bg1"/>
                </a:solidFill>
              </a:rPr>
              <a:t>Alocação da geração associada à inflexibilidade</a:t>
            </a:r>
          </a:p>
        </p:txBody>
      </p:sp>
      <p:sp>
        <p:nvSpPr>
          <p:cNvPr id="6" name="Retângulo de cantos arredondados 5"/>
          <p:cNvSpPr>
            <a:spLocks/>
          </p:cNvSpPr>
          <p:nvPr/>
        </p:nvSpPr>
        <p:spPr>
          <a:xfrm>
            <a:off x="3049138" y="6092749"/>
            <a:ext cx="864096" cy="703555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tângulo de cantos arredondados 6"/>
          <p:cNvSpPr>
            <a:spLocks/>
          </p:cNvSpPr>
          <p:nvPr/>
        </p:nvSpPr>
        <p:spPr>
          <a:xfrm>
            <a:off x="3053856" y="5216015"/>
            <a:ext cx="864096" cy="445233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>
                <a:solidFill>
                  <a:schemeClr val="bg2">
                    <a:lumMod val="75000"/>
                  </a:schemeClr>
                </a:solidFill>
              </a:rPr>
              <a:t>GFOM</a:t>
            </a:r>
            <a:endParaRPr lang="pt-BR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Retângulo de cantos arredondados 7"/>
          <p:cNvSpPr>
            <a:spLocks/>
          </p:cNvSpPr>
          <p:nvPr/>
        </p:nvSpPr>
        <p:spPr>
          <a:xfrm>
            <a:off x="5650175" y="6072374"/>
            <a:ext cx="864096" cy="727817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</a:rPr>
              <a:t>G_DISP</a:t>
            </a:r>
            <a:endParaRPr lang="pt-BR" sz="1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" name="Chave esquerda 8"/>
          <p:cNvSpPr/>
          <p:nvPr/>
        </p:nvSpPr>
        <p:spPr>
          <a:xfrm>
            <a:off x="2641889" y="5218517"/>
            <a:ext cx="389586" cy="1594859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1475656" y="5877446"/>
            <a:ext cx="1199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Geração Total</a:t>
            </a:r>
            <a:endParaRPr lang="pt-B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eta para a direita 10"/>
          <p:cNvSpPr/>
          <p:nvPr/>
        </p:nvSpPr>
        <p:spPr>
          <a:xfrm>
            <a:off x="4216754" y="6175090"/>
            <a:ext cx="1202866" cy="496214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have esquerda 11"/>
          <p:cNvSpPr/>
          <p:nvPr/>
        </p:nvSpPr>
        <p:spPr>
          <a:xfrm rot="10800000">
            <a:off x="6575009" y="6033018"/>
            <a:ext cx="389586" cy="780358"/>
          </a:xfrm>
          <a:prstGeom prst="leftBrace">
            <a:avLst>
              <a:gd name="adj1" fmla="val 8333"/>
              <a:gd name="adj2" fmla="val 5068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6876256" y="6072374"/>
            <a:ext cx="1845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Geração Disponível para alocação aos produtos</a:t>
            </a:r>
            <a:endParaRPr lang="pt-B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tângulo de cantos arredondados 13"/>
          <p:cNvSpPr>
            <a:spLocks/>
          </p:cNvSpPr>
          <p:nvPr/>
        </p:nvSpPr>
        <p:spPr>
          <a:xfrm>
            <a:off x="3053856" y="5682518"/>
            <a:ext cx="864096" cy="389856"/>
          </a:xfrm>
          <a:prstGeom prst="round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  <a:effectLst>
            <a:reflection blurRad="254000" stA="0" endPos="81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>
                <a:solidFill>
                  <a:schemeClr val="bg2">
                    <a:lumMod val="75000"/>
                  </a:schemeClr>
                </a:solidFill>
              </a:rPr>
              <a:t>G_INF</a:t>
            </a:r>
            <a:endParaRPr lang="pt-BR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6071946" y="1916832"/>
            <a:ext cx="2748526" cy="792088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7039877" y="154750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5">
                    <a:lumMod val="75000"/>
                  </a:schemeClr>
                </a:solidFill>
              </a:rPr>
              <a:t>MCP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Seta para baixo 16"/>
          <p:cNvSpPr/>
          <p:nvPr/>
        </p:nvSpPr>
        <p:spPr>
          <a:xfrm rot="935422">
            <a:off x="6304134" y="2855355"/>
            <a:ext cx="919473" cy="2904663"/>
          </a:xfrm>
          <a:prstGeom prst="downArrow">
            <a:avLst>
              <a:gd name="adj1" fmla="val 49295"/>
              <a:gd name="adj2" fmla="val 115334"/>
            </a:avLst>
          </a:prstGeom>
          <a:solidFill>
            <a:schemeClr val="bg2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Multiplicar 17"/>
          <p:cNvSpPr/>
          <p:nvPr/>
        </p:nvSpPr>
        <p:spPr>
          <a:xfrm>
            <a:off x="5674655" y="2960004"/>
            <a:ext cx="2232248" cy="2150280"/>
          </a:xfrm>
          <a:prstGeom prst="mathMultiply">
            <a:avLst>
              <a:gd name="adj1" fmla="val 9612"/>
            </a:avLst>
          </a:prstGeom>
          <a:solidFill>
            <a:schemeClr val="accent5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aixaDeTexto 18"/>
          <p:cNvSpPr txBox="1"/>
          <p:nvPr/>
        </p:nvSpPr>
        <p:spPr>
          <a:xfrm>
            <a:off x="503476" y="980728"/>
            <a:ext cx="15183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Regra Proposta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48223" y="647818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dirty="0" smtClean="0"/>
              <a:t>GFOM – Geração Fora da Ordem de Mérito</a:t>
            </a:r>
          </a:p>
          <a:p>
            <a:r>
              <a:rPr lang="pt-BR" sz="900" dirty="0" smtClean="0"/>
              <a:t>G_INF – Geração Inflexível </a:t>
            </a:r>
            <a:endParaRPr lang="pt-BR" sz="900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4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/>
      <p:bldP spid="17" grpId="0" animBg="1"/>
      <p:bldP spid="18" grpId="0" animBg="1"/>
      <p:bldP spid="20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66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Parcela variável referente à condição de </a:t>
            </a:r>
            <a:r>
              <a:rPr lang="pt-BR" sz="1600" dirty="0" err="1">
                <a:latin typeface="Calibri" pitchFamily="34" charset="0"/>
              </a:rPr>
              <a:t>constrained</a:t>
            </a:r>
            <a:r>
              <a:rPr lang="pt-BR" sz="1600" dirty="0">
                <a:latin typeface="Calibri" pitchFamily="34" charset="0"/>
              </a:rPr>
              <a:t>-off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Aprimoramento da Regra</a:t>
            </a:r>
          </a:p>
          <a:p>
            <a:pPr algn="just">
              <a:buFont typeface="Arial" charset="0"/>
              <a:buChar char="•"/>
              <a:defRPr/>
            </a:pPr>
            <a:endParaRPr lang="pt-BR" b="1" dirty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Alteração na determinação da Receita Variável de usinas termoelétricas despachadas por restrição de operação na modalidade </a:t>
            </a:r>
            <a:r>
              <a:rPr lang="pt-BR" i="1" dirty="0" err="1" smtClean="0"/>
              <a:t>Constrained</a:t>
            </a:r>
            <a:r>
              <a:rPr lang="pt-BR" i="1" dirty="0" smtClean="0"/>
              <a:t>-off;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/>
              <a:t>Agentes Impactados: </a:t>
            </a:r>
            <a:endParaRPr lang="pt-BR" b="1" dirty="0" smtClean="0"/>
          </a:p>
          <a:p>
            <a:pPr algn="just">
              <a:buFont typeface="Arial" charset="0"/>
              <a:buChar char="•"/>
              <a:defRPr/>
            </a:pPr>
            <a:endParaRPr lang="pt-BR" b="1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Usinas </a:t>
            </a:r>
            <a:r>
              <a:rPr lang="pt-BR" dirty="0"/>
              <a:t>termoelétricas (IA e IIA) comprometidas com CCEAR-D e  distribuidores (compradores).</a:t>
            </a:r>
          </a:p>
          <a:p>
            <a:pPr algn="just">
              <a:buFont typeface="Arial" charset="0"/>
              <a:buChar char="•"/>
              <a:defRPr/>
            </a:pPr>
            <a:endParaRPr lang="pt-BR" b="1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32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Parcela variável referente à condição de </a:t>
            </a:r>
            <a:r>
              <a:rPr lang="pt-BR" sz="1600" dirty="0" err="1">
                <a:latin typeface="Calibri" pitchFamily="34" charset="0"/>
              </a:rPr>
              <a:t>constrained</a:t>
            </a:r>
            <a:r>
              <a:rPr lang="pt-BR" sz="1600" dirty="0">
                <a:latin typeface="Calibri" pitchFamily="34" charset="0"/>
              </a:rPr>
              <a:t>-off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39552" y="1052736"/>
            <a:ext cx="12153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ATUAL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9016" y="1333293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Usinas despachadas por restrição de operação na modalidade </a:t>
            </a:r>
            <a:r>
              <a:rPr lang="pt-BR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constrained</a:t>
            </a:r>
            <a:r>
              <a:rPr lang="pt-B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-off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recebem receita variável mesmo não tendo gerado;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Exemplo </a:t>
            </a: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– Usina 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UTE (IA e IIA) – despachada </a:t>
            </a:r>
            <a:r>
              <a:rPr lang="pt-B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constrained-off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, comprometida com CCEAR-D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/>
          </p:nvPr>
        </p:nvGraphicFramePr>
        <p:xfrm>
          <a:off x="4371761" y="3140968"/>
          <a:ext cx="4572000" cy="3391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7164288" y="3645024"/>
            <a:ext cx="87876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PLD = 140</a:t>
            </a:r>
          </a:p>
          <a:p>
            <a:r>
              <a:rPr lang="pt-BR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CVU = 100</a:t>
            </a:r>
          </a:p>
          <a:p>
            <a:endParaRPr lang="pt-BR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07504" y="3448452"/>
            <a:ext cx="4128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b="1" dirty="0" smtClean="0">
                <a:solidFill>
                  <a:schemeClr val="tx2">
                    <a:lumMod val="50000"/>
                  </a:schemeClr>
                </a:solidFill>
              </a:rPr>
              <a:t>Comprador (distribuidora)</a:t>
            </a:r>
          </a:p>
          <a:p>
            <a:endParaRPr lang="pt-BR" sz="13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Encargo  = 1000 (DV*) x (140-100) = R$ 40.000</a:t>
            </a: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5" name="Conector reto 14"/>
          <p:cNvCxnSpPr/>
          <p:nvPr/>
        </p:nvCxnSpPr>
        <p:spPr>
          <a:xfrm>
            <a:off x="56907" y="4194810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158762" y="5661248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53752" y="4869160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54877" y="4285328"/>
            <a:ext cx="3992317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Pagamento de Receita Variável =  1000 * 100 = R$ 100.000 (pagamento</a:t>
            </a: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endParaRPr lang="pt-BR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89631" y="4964876"/>
            <a:ext cx="3455177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Custo total da </a:t>
            </a:r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Distribuidora(Encargo </a:t>
            </a:r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– RV)</a:t>
            </a: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40.000 -100.000 </a:t>
            </a:r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= </a:t>
            </a:r>
            <a:r>
              <a:rPr lang="pt-BR" sz="1300" b="1" u="sng" dirty="0">
                <a:solidFill>
                  <a:schemeClr val="tx2">
                    <a:lumMod val="50000"/>
                  </a:schemeClr>
                </a:solidFill>
              </a:rPr>
              <a:t>R$ </a:t>
            </a:r>
            <a:r>
              <a:rPr lang="pt-BR" sz="1300" b="1" u="sng" dirty="0" smtClean="0">
                <a:solidFill>
                  <a:schemeClr val="tx2">
                    <a:lumMod val="50000"/>
                  </a:schemeClr>
                </a:solidFill>
              </a:rPr>
              <a:t>-60.000</a:t>
            </a:r>
            <a:endParaRPr lang="pt-BR" sz="1300" b="1" u="sng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88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7706" y="6570220"/>
            <a:ext cx="210185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>
                <a:solidFill>
                  <a:schemeClr val="tx2">
                    <a:lumMod val="50000"/>
                  </a:schemeClr>
                </a:solidFill>
              </a:rPr>
              <a:t>DV</a:t>
            </a:r>
            <a:r>
              <a:rPr lang="pt-BR" sz="1050" dirty="0" smtClean="0">
                <a:solidFill>
                  <a:schemeClr val="tx2">
                    <a:lumMod val="50000"/>
                  </a:schemeClr>
                </a:solidFill>
              </a:rPr>
              <a:t>* - Disponibilidade Verificada</a:t>
            </a:r>
            <a:endParaRPr lang="pt-BR" sz="1050" dirty="0"/>
          </a:p>
        </p:txBody>
      </p:sp>
      <p:sp>
        <p:nvSpPr>
          <p:cNvPr id="5" name="Elipse 4"/>
          <p:cNvSpPr/>
          <p:nvPr/>
        </p:nvSpPr>
        <p:spPr>
          <a:xfrm>
            <a:off x="11575" y="4005064"/>
            <a:ext cx="4035619" cy="1126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de cantos arredondados 18"/>
          <p:cNvSpPr/>
          <p:nvPr/>
        </p:nvSpPr>
        <p:spPr>
          <a:xfrm>
            <a:off x="666701" y="5449624"/>
            <a:ext cx="7376354" cy="1224136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A proposta é a exclusão da parcela de pagamento de RV referente a Restrição de operação na modalidade </a:t>
            </a:r>
            <a:r>
              <a:rPr lang="pt-BR" b="1" i="1" dirty="0" err="1" smtClean="0">
                <a:solidFill>
                  <a:schemeClr val="tx2">
                    <a:lumMod val="50000"/>
                  </a:schemeClr>
                </a:solidFill>
              </a:rPr>
              <a:t>constrained</a:t>
            </a:r>
            <a:r>
              <a:rPr lang="pt-BR" b="1" i="1" dirty="0" smtClean="0">
                <a:solidFill>
                  <a:schemeClr val="tx2">
                    <a:lumMod val="50000"/>
                  </a:schemeClr>
                </a:solidFill>
              </a:rPr>
              <a:t>-off</a:t>
            </a:r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 para usinas </a:t>
            </a:r>
            <a:r>
              <a:rPr lang="pt-BR" b="1" dirty="0" err="1" smtClean="0">
                <a:solidFill>
                  <a:schemeClr val="tx2">
                    <a:lumMod val="50000"/>
                  </a:schemeClr>
                </a:solidFill>
              </a:rPr>
              <a:t>UTEs</a:t>
            </a:r>
            <a:r>
              <a:rPr lang="pt-BR" b="1" dirty="0" smtClean="0">
                <a:solidFill>
                  <a:schemeClr val="tx2">
                    <a:lumMod val="50000"/>
                  </a:schemeClr>
                </a:solidFill>
              </a:rPr>
              <a:t> (IA e IIA) comprometidas com CCEAR-D</a:t>
            </a:r>
            <a:endParaRPr lang="pt-BR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62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0" grpId="0"/>
      <p:bldP spid="11" grpId="0"/>
      <p:bldP spid="21" grpId="0"/>
      <p:bldP spid="22" grpId="0"/>
      <p:bldP spid="3" grpId="0"/>
      <p:bldP spid="5" grpId="0" animBg="1"/>
      <p:bldP spid="19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5072098" cy="571504"/>
          </a:xfrm>
        </p:spPr>
        <p:txBody>
          <a:bodyPr/>
          <a:lstStyle/>
          <a:p>
            <a:pPr algn="r" fontAlgn="b"/>
            <a:r>
              <a:rPr lang="pt-BR" sz="1600" dirty="0">
                <a:latin typeface="Calibri" pitchFamily="34" charset="0"/>
              </a:rPr>
              <a:t>Parcela variável referente à condição de </a:t>
            </a:r>
            <a:r>
              <a:rPr lang="pt-BR" sz="1600" dirty="0" err="1">
                <a:latin typeface="Calibri" pitchFamily="34" charset="0"/>
              </a:rPr>
              <a:t>constrained</a:t>
            </a:r>
            <a:r>
              <a:rPr lang="pt-BR" sz="1600" dirty="0">
                <a:latin typeface="Calibri" pitchFamily="34" charset="0"/>
              </a:rPr>
              <a:t>-off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39552" y="1052736"/>
            <a:ext cx="12153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REGRA ATUAL</a:t>
            </a:r>
            <a:endParaRPr lang="pt-BR" sz="1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9016" y="1333293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Usinas despachadas por restrição de operação na modalidade </a:t>
            </a:r>
            <a:r>
              <a:rPr lang="pt-BR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constrained</a:t>
            </a:r>
            <a:r>
              <a:rPr lang="pt-B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-off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recebem receita variável mesmo não tendo gerado;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Exemplo </a:t>
            </a: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– Usina 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UTE (IA e IIA) – despachada </a:t>
            </a:r>
            <a:r>
              <a:rPr lang="pt-B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constrained-off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, comprometida com CCEAR-D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/>
          </p:nvPr>
        </p:nvGraphicFramePr>
        <p:xfrm>
          <a:off x="4371761" y="3140968"/>
          <a:ext cx="4572000" cy="3391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7164288" y="3645024"/>
            <a:ext cx="87876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PLD = 140</a:t>
            </a:r>
          </a:p>
          <a:p>
            <a:r>
              <a:rPr lang="pt-BR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CVU = 100</a:t>
            </a:r>
          </a:p>
          <a:p>
            <a:endParaRPr lang="pt-BR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07504" y="3448452"/>
            <a:ext cx="4128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b="1" dirty="0" smtClean="0">
                <a:solidFill>
                  <a:schemeClr val="tx2">
                    <a:lumMod val="50000"/>
                  </a:schemeClr>
                </a:solidFill>
              </a:rPr>
              <a:t>Comprador (distribuidora)</a:t>
            </a:r>
          </a:p>
          <a:p>
            <a:endParaRPr lang="pt-BR" sz="13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Encargo  = 1000 (DV*) x (140-100) = R$ 40.000</a:t>
            </a: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pt-BR" sz="13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5" name="Conector reto 14"/>
          <p:cNvCxnSpPr/>
          <p:nvPr/>
        </p:nvCxnSpPr>
        <p:spPr>
          <a:xfrm>
            <a:off x="56907" y="4194810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158762" y="5661248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53752" y="4869160"/>
            <a:ext cx="388843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54877" y="4285328"/>
            <a:ext cx="3992317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Pagamento de Receita Variável =  </a:t>
            </a:r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0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89631" y="4964876"/>
            <a:ext cx="3455177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Custo total da </a:t>
            </a:r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Distribuidora(Encargo </a:t>
            </a:r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– RV)</a:t>
            </a:r>
          </a:p>
          <a:p>
            <a:endParaRPr lang="pt-BR" sz="13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t-BR" sz="1300" dirty="0" smtClean="0">
                <a:solidFill>
                  <a:schemeClr val="tx2">
                    <a:lumMod val="50000"/>
                  </a:schemeClr>
                </a:solidFill>
              </a:rPr>
              <a:t>40.000 - 0 </a:t>
            </a:r>
            <a:r>
              <a:rPr lang="pt-BR" sz="1300" dirty="0">
                <a:solidFill>
                  <a:schemeClr val="tx2">
                    <a:lumMod val="50000"/>
                  </a:schemeClr>
                </a:solidFill>
              </a:rPr>
              <a:t>= </a:t>
            </a:r>
            <a:r>
              <a:rPr lang="pt-BR" sz="1300" b="1" u="sng" dirty="0">
                <a:solidFill>
                  <a:schemeClr val="tx2">
                    <a:lumMod val="50000"/>
                  </a:schemeClr>
                </a:solidFill>
              </a:rPr>
              <a:t>R$ 4</a:t>
            </a:r>
            <a:r>
              <a:rPr lang="pt-BR" sz="1300" b="1" u="sng" dirty="0" smtClean="0">
                <a:solidFill>
                  <a:schemeClr val="tx2">
                    <a:lumMod val="50000"/>
                  </a:schemeClr>
                </a:solidFill>
              </a:rPr>
              <a:t>0.000</a:t>
            </a:r>
            <a:endParaRPr lang="pt-BR" sz="1300" b="1" u="sng" dirty="0">
              <a:solidFill>
                <a:schemeClr val="tx2">
                  <a:lumMod val="50000"/>
                </a:schemeClr>
              </a:solidFill>
            </a:endParaRPr>
          </a:p>
          <a:p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89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7706" y="6570220"/>
            <a:ext cx="210185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>
                <a:solidFill>
                  <a:schemeClr val="tx2">
                    <a:lumMod val="50000"/>
                  </a:schemeClr>
                </a:solidFill>
              </a:rPr>
              <a:t>DV</a:t>
            </a:r>
            <a:r>
              <a:rPr lang="pt-BR" sz="1050" dirty="0" smtClean="0">
                <a:solidFill>
                  <a:schemeClr val="tx2">
                    <a:lumMod val="50000"/>
                  </a:schemeClr>
                </a:solidFill>
              </a:rPr>
              <a:t>* - Disponibilidade Verificada</a:t>
            </a:r>
            <a:endParaRPr lang="pt-BR" sz="1050" dirty="0"/>
          </a:p>
        </p:txBody>
      </p:sp>
    </p:spTree>
    <p:extLst>
      <p:ext uri="{BB962C8B-B14F-4D97-AF65-F5344CB8AC3E}">
        <p14:creationId xmlns:p14="http://schemas.microsoft.com/office/powerpoint/2010/main" val="371998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0" grpId="0"/>
      <p:bldP spid="11" grpId="0"/>
      <p:bldP spid="21" grpId="0"/>
      <p:bldP spid="22" grpId="0"/>
      <p:bldP spid="3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05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/>
            <a:r>
              <a:rPr lang="pt-BR" sz="1600" b="1" dirty="0">
                <a:solidFill>
                  <a:schemeClr val="bg1"/>
                </a:solidFill>
              </a:rPr>
              <a:t>Ajuste do Preço de Ressarcimento devido à Geração Abaixo da Inflexibilidade Contratada – PRIC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Voto </a:t>
            </a:r>
            <a:r>
              <a:rPr lang="pt-BR" dirty="0"/>
              <a:t>do </a:t>
            </a:r>
            <a:r>
              <a:rPr lang="pt-BR" dirty="0" smtClean="0"/>
              <a:t>processo 48500.002381/2013-80, decorrente do Despacho nº 2.724/13.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/>
              <a:t>A NT de abertura n° 108 SEM/ANEEL da AP 095/13 determina a implementação na versão de regra de </a:t>
            </a:r>
            <a:r>
              <a:rPr lang="pt-BR" dirty="0" err="1"/>
              <a:t>jan</a:t>
            </a:r>
            <a:r>
              <a:rPr lang="pt-BR" dirty="0"/>
              <a:t>/14.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O PRIC, na regra atual é calculado baseado no PLD e CVU médios do mês de Janeiro;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defRPr/>
            </a:pPr>
            <a:r>
              <a:rPr lang="pt-BR" dirty="0" smtClean="0"/>
              <a:t>Determinação: Utilização do </a:t>
            </a:r>
            <a:r>
              <a:rPr lang="pt-BR" dirty="0"/>
              <a:t>PLD e CVU médios do </a:t>
            </a:r>
            <a:r>
              <a:rPr lang="pt-BR" dirty="0" smtClean="0"/>
              <a:t>ano de referência;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r>
              <a:rPr lang="pt-BR" b="1" dirty="0"/>
              <a:t>Agentes Impactados: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Usinas </a:t>
            </a:r>
            <a:r>
              <a:rPr lang="pt-BR" dirty="0"/>
              <a:t>térmicas com modalidade de despacho IA e IIA, comprometidas com CCEAR-D anteriores a 2011;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marL="0" indent="0" algn="just">
              <a:buNone/>
              <a:defRPr/>
            </a:pPr>
            <a:endParaRPr lang="pt-BR" dirty="0" smtClean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777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dirty="0" smtClean="0"/>
              <a:t>PRIC - Regra atual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222"/>
            <a:ext cx="8229600" cy="1178507"/>
          </a:xfrm>
        </p:spPr>
        <p:txBody>
          <a:bodyPr>
            <a:normAutofit/>
          </a:bodyPr>
          <a:lstStyle/>
          <a:p>
            <a:r>
              <a:rPr lang="pt-BR" dirty="0" smtClean="0"/>
              <a:t>Regra atual de valoração do Ressarcimento devido por geração abaixo da inflexibilidade contratual anual;</a:t>
            </a:r>
          </a:p>
          <a:p>
            <a:endParaRPr lang="pt-BR" dirty="0"/>
          </a:p>
          <a:p>
            <a:r>
              <a:rPr lang="pt-BR" dirty="0" smtClean="0"/>
              <a:t>Valores apurados sempre no submercado onde esta localizada a usina;</a:t>
            </a:r>
            <a:endParaRPr lang="pt-BR" dirty="0"/>
          </a:p>
        </p:txBody>
      </p:sp>
      <p:cxnSp>
        <p:nvCxnSpPr>
          <p:cNvPr id="5" name="Conector reto 4"/>
          <p:cNvCxnSpPr/>
          <p:nvPr/>
        </p:nvCxnSpPr>
        <p:spPr>
          <a:xfrm flipV="1">
            <a:off x="1331640" y="4473116"/>
            <a:ext cx="7365504" cy="3600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5868144" y="4293096"/>
            <a:ext cx="0" cy="3600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1331640" y="4293096"/>
            <a:ext cx="0" cy="3600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/>
          <p:nvPr/>
        </p:nvCxnSpPr>
        <p:spPr>
          <a:xfrm>
            <a:off x="1547664" y="4797152"/>
            <a:ext cx="410445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Retângulo de cantos arredondados 11"/>
          <p:cNvSpPr/>
          <p:nvPr/>
        </p:nvSpPr>
        <p:spPr>
          <a:xfrm>
            <a:off x="3585693" y="3762621"/>
            <a:ext cx="720080" cy="68407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2771801" y="3213171"/>
            <a:ext cx="720080" cy="1260140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3585693" y="3213171"/>
            <a:ext cx="720080" cy="53079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6" name="Conector reto 15"/>
          <p:cNvCxnSpPr/>
          <p:nvPr/>
        </p:nvCxnSpPr>
        <p:spPr>
          <a:xfrm>
            <a:off x="2555776" y="3213171"/>
            <a:ext cx="0" cy="12335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2411760" y="3213171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>
            <a:off x="2411760" y="4446697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1209430" y="3547437"/>
            <a:ext cx="13457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/>
              <a:t>Comprometimento de INFLEX anual</a:t>
            </a:r>
            <a:endParaRPr lang="pt-BR" sz="1100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4443215" y="3819393"/>
            <a:ext cx="13457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Geração para atendimento de INFLEX anual</a:t>
            </a:r>
            <a:endParaRPr lang="pt-BR" sz="1100" dirty="0"/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4514663" y="3783583"/>
            <a:ext cx="2" cy="657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4370647" y="378358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4370647" y="4433860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4514254" y="3213171"/>
            <a:ext cx="409" cy="5319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4370238" y="3209629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4370238" y="3738278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CaixaDeTexto 36"/>
          <p:cNvSpPr txBox="1"/>
          <p:nvPr/>
        </p:nvSpPr>
        <p:spPr>
          <a:xfrm>
            <a:off x="4481943" y="3272052"/>
            <a:ext cx="13457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Insuficiência – Ressarcimento</a:t>
            </a:r>
            <a:endParaRPr lang="pt-BR" sz="1100" dirty="0"/>
          </a:p>
        </p:txBody>
      </p:sp>
      <p:sp>
        <p:nvSpPr>
          <p:cNvPr id="38" name="CaixaDeTexto 37"/>
          <p:cNvSpPr txBox="1"/>
          <p:nvPr/>
        </p:nvSpPr>
        <p:spPr>
          <a:xfrm>
            <a:off x="2901340" y="4903422"/>
            <a:ext cx="15304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/>
              <a:t>Ano de Referência - f</a:t>
            </a:r>
            <a:endParaRPr lang="pt-BR" sz="1100" dirty="0"/>
          </a:p>
        </p:txBody>
      </p:sp>
      <p:sp>
        <p:nvSpPr>
          <p:cNvPr id="39" name="CaixaDeTexto 38"/>
          <p:cNvSpPr txBox="1"/>
          <p:nvPr/>
        </p:nvSpPr>
        <p:spPr>
          <a:xfrm>
            <a:off x="6426145" y="4562679"/>
            <a:ext cx="14805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Janeiro</a:t>
            </a:r>
          </a:p>
          <a:p>
            <a:pPr algn="ctr"/>
            <a:r>
              <a:rPr lang="pt-BR" sz="1100" dirty="0" smtClean="0"/>
              <a:t>Mês de apuração</a:t>
            </a:r>
            <a:endParaRPr lang="pt-BR" sz="1100" dirty="0"/>
          </a:p>
        </p:txBody>
      </p:sp>
      <p:sp>
        <p:nvSpPr>
          <p:cNvPr id="40" name="Retângulo de cantos arredondados 39"/>
          <p:cNvSpPr/>
          <p:nvPr/>
        </p:nvSpPr>
        <p:spPr>
          <a:xfrm>
            <a:off x="6066105" y="3909891"/>
            <a:ext cx="720080" cy="53079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Multiplicar 41"/>
          <p:cNvSpPr/>
          <p:nvPr/>
        </p:nvSpPr>
        <p:spPr>
          <a:xfrm>
            <a:off x="6874706" y="3970654"/>
            <a:ext cx="518726" cy="402842"/>
          </a:xfrm>
          <a:prstGeom prst="mathMultiply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Retângulo 43"/>
          <p:cNvSpPr/>
          <p:nvPr/>
        </p:nvSpPr>
        <p:spPr>
          <a:xfrm>
            <a:off x="7431468" y="3981902"/>
            <a:ext cx="736099" cy="369332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PRIC</a:t>
            </a:r>
            <a:endParaRPr lang="pt-BR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1" name="Seta para cima 50"/>
          <p:cNvSpPr/>
          <p:nvPr/>
        </p:nvSpPr>
        <p:spPr>
          <a:xfrm>
            <a:off x="7583846" y="3443427"/>
            <a:ext cx="404688" cy="483159"/>
          </a:xfrm>
          <a:prstGeom prst="up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CaixaDeTexto 51"/>
          <p:cNvSpPr txBox="1"/>
          <p:nvPr/>
        </p:nvSpPr>
        <p:spPr>
          <a:xfrm>
            <a:off x="6922566" y="3000907"/>
            <a:ext cx="1774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PLD médio de Janeiro</a:t>
            </a:r>
          </a:p>
          <a:p>
            <a:pPr algn="ctr"/>
            <a:r>
              <a:rPr lang="pt-BR" sz="1100" dirty="0" smtClean="0"/>
              <a:t>CVU médio de Janeiro</a:t>
            </a:r>
            <a:endParaRPr lang="pt-BR" sz="11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74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dirty="0" smtClean="0"/>
              <a:t>PRIC – Regra Proposta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222"/>
            <a:ext cx="8229600" cy="1178507"/>
          </a:xfrm>
        </p:spPr>
        <p:txBody>
          <a:bodyPr>
            <a:normAutofit/>
          </a:bodyPr>
          <a:lstStyle/>
          <a:p>
            <a:r>
              <a:rPr lang="pt-BR" dirty="0" smtClean="0"/>
              <a:t>Regra proposta em consonância com determinação da ANEEL;</a:t>
            </a:r>
            <a:endParaRPr lang="pt-BR" dirty="0"/>
          </a:p>
        </p:txBody>
      </p:sp>
      <p:cxnSp>
        <p:nvCxnSpPr>
          <p:cNvPr id="5" name="Conector reto 4"/>
          <p:cNvCxnSpPr/>
          <p:nvPr/>
        </p:nvCxnSpPr>
        <p:spPr>
          <a:xfrm flipV="1">
            <a:off x="1331640" y="4473116"/>
            <a:ext cx="7365504" cy="3600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5868144" y="4293096"/>
            <a:ext cx="0" cy="3600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1331640" y="4293096"/>
            <a:ext cx="0" cy="3600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/>
          <p:nvPr/>
        </p:nvCxnSpPr>
        <p:spPr>
          <a:xfrm>
            <a:off x="1547664" y="4797152"/>
            <a:ext cx="410445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Retângulo de cantos arredondados 11"/>
          <p:cNvSpPr/>
          <p:nvPr/>
        </p:nvSpPr>
        <p:spPr>
          <a:xfrm>
            <a:off x="3585693" y="3762621"/>
            <a:ext cx="720080" cy="68407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2771801" y="3213171"/>
            <a:ext cx="720080" cy="1260140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de cantos arredondados 13"/>
          <p:cNvSpPr/>
          <p:nvPr/>
        </p:nvSpPr>
        <p:spPr>
          <a:xfrm>
            <a:off x="3585693" y="3213171"/>
            <a:ext cx="720080" cy="53079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6" name="Conector reto 15"/>
          <p:cNvCxnSpPr/>
          <p:nvPr/>
        </p:nvCxnSpPr>
        <p:spPr>
          <a:xfrm>
            <a:off x="2555776" y="3213171"/>
            <a:ext cx="0" cy="12335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2411760" y="3213171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>
            <a:off x="2411760" y="4446697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1209430" y="3547437"/>
            <a:ext cx="13457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/>
              <a:t>Comprometimento de INFLEX anual</a:t>
            </a:r>
            <a:endParaRPr lang="pt-BR" sz="1100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4443215" y="3819393"/>
            <a:ext cx="13457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Geração para atendimento de INFLEX anual</a:t>
            </a:r>
            <a:endParaRPr lang="pt-BR" sz="1100" dirty="0"/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4514663" y="3783583"/>
            <a:ext cx="2" cy="657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4370647" y="378358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4370647" y="4433860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 flipH="1">
            <a:off x="4514254" y="3213171"/>
            <a:ext cx="409" cy="5319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4370238" y="3209629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4370238" y="3738278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CaixaDeTexto 36"/>
          <p:cNvSpPr txBox="1"/>
          <p:nvPr/>
        </p:nvSpPr>
        <p:spPr>
          <a:xfrm>
            <a:off x="4481943" y="3272052"/>
            <a:ext cx="13457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Insuficiência – Ressarcimento</a:t>
            </a:r>
            <a:endParaRPr lang="pt-BR" sz="1100" dirty="0"/>
          </a:p>
        </p:txBody>
      </p:sp>
      <p:sp>
        <p:nvSpPr>
          <p:cNvPr id="38" name="CaixaDeTexto 37"/>
          <p:cNvSpPr txBox="1"/>
          <p:nvPr/>
        </p:nvSpPr>
        <p:spPr>
          <a:xfrm>
            <a:off x="2901340" y="4903422"/>
            <a:ext cx="15304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/>
              <a:t>Ano de Referência - f</a:t>
            </a:r>
            <a:endParaRPr lang="pt-BR" sz="1100" dirty="0"/>
          </a:p>
        </p:txBody>
      </p:sp>
      <p:sp>
        <p:nvSpPr>
          <p:cNvPr id="39" name="CaixaDeTexto 38"/>
          <p:cNvSpPr txBox="1"/>
          <p:nvPr/>
        </p:nvSpPr>
        <p:spPr>
          <a:xfrm>
            <a:off x="6426145" y="4562679"/>
            <a:ext cx="14805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Janeiro</a:t>
            </a:r>
          </a:p>
          <a:p>
            <a:pPr algn="ctr"/>
            <a:r>
              <a:rPr lang="pt-BR" sz="1100" dirty="0" smtClean="0"/>
              <a:t>Mês de apuração</a:t>
            </a:r>
            <a:endParaRPr lang="pt-BR" sz="1100" dirty="0"/>
          </a:p>
        </p:txBody>
      </p:sp>
      <p:sp>
        <p:nvSpPr>
          <p:cNvPr id="40" name="Retângulo de cantos arredondados 39"/>
          <p:cNvSpPr/>
          <p:nvPr/>
        </p:nvSpPr>
        <p:spPr>
          <a:xfrm>
            <a:off x="6066105" y="3909891"/>
            <a:ext cx="720080" cy="53079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Multiplicar 41"/>
          <p:cNvSpPr/>
          <p:nvPr/>
        </p:nvSpPr>
        <p:spPr>
          <a:xfrm>
            <a:off x="6874706" y="3970654"/>
            <a:ext cx="518726" cy="402842"/>
          </a:xfrm>
          <a:prstGeom prst="mathMultiply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Retângulo 43"/>
          <p:cNvSpPr/>
          <p:nvPr/>
        </p:nvSpPr>
        <p:spPr>
          <a:xfrm>
            <a:off x="7431468" y="3981902"/>
            <a:ext cx="736099" cy="369332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PRIC</a:t>
            </a:r>
            <a:endParaRPr lang="pt-BR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1" name="Seta para cima 50"/>
          <p:cNvSpPr/>
          <p:nvPr/>
        </p:nvSpPr>
        <p:spPr>
          <a:xfrm>
            <a:off x="7583846" y="3443427"/>
            <a:ext cx="404688" cy="483159"/>
          </a:xfrm>
          <a:prstGeom prst="up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CaixaDeTexto 51"/>
          <p:cNvSpPr txBox="1"/>
          <p:nvPr/>
        </p:nvSpPr>
        <p:spPr>
          <a:xfrm>
            <a:off x="6737397" y="3000906"/>
            <a:ext cx="25272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PLD médio do ano de referencia</a:t>
            </a:r>
          </a:p>
          <a:p>
            <a:pPr algn="ctr"/>
            <a:r>
              <a:rPr lang="pt-BR" sz="1100" dirty="0" smtClean="0"/>
              <a:t>CVU médio </a:t>
            </a:r>
            <a:r>
              <a:rPr lang="pt-BR" sz="1100" dirty="0"/>
              <a:t>do ano de referencia</a:t>
            </a:r>
          </a:p>
        </p:txBody>
      </p:sp>
      <p:sp>
        <p:nvSpPr>
          <p:cNvPr id="6" name="Seta em curva para baixo 5"/>
          <p:cNvSpPr/>
          <p:nvPr/>
        </p:nvSpPr>
        <p:spPr>
          <a:xfrm flipH="1">
            <a:off x="4860031" y="2357243"/>
            <a:ext cx="2987539" cy="632936"/>
          </a:xfrm>
          <a:prstGeom prst="curved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68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9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229600" cy="5168031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algn="just"/>
            <a:r>
              <a:rPr lang="pt-BR" dirty="0" smtClean="0"/>
              <a:t>Lei 12.111/09 – A partir </a:t>
            </a:r>
            <a:r>
              <a:rPr lang="pt-BR" dirty="0"/>
              <a:t>de janeiro de 2013 </a:t>
            </a:r>
            <a:r>
              <a:rPr lang="pt-BR" dirty="0" smtClean="0"/>
              <a:t>energia comercializada </a:t>
            </a:r>
            <a:r>
              <a:rPr lang="pt-BR" dirty="0"/>
              <a:t>por meio de </a:t>
            </a:r>
            <a:r>
              <a:rPr lang="pt-BR" dirty="0" smtClean="0"/>
              <a:t>cotas.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Resolução nº 530/13  - Operacionalização das cotas-parte </a:t>
            </a:r>
          </a:p>
          <a:p>
            <a:pPr algn="just"/>
            <a:endParaRPr lang="pt-BR" dirty="0" smtClean="0"/>
          </a:p>
          <a:p>
            <a:pPr marL="0" indent="0" algn="just">
              <a:buNone/>
              <a:defRPr/>
            </a:pPr>
            <a:r>
              <a:rPr lang="pt-BR" b="1" dirty="0" smtClean="0"/>
              <a:t>Da alteração: 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/>
            <a:r>
              <a:rPr lang="pt-BR" dirty="0"/>
              <a:t>As REN estabelece que o </a:t>
            </a:r>
            <a:r>
              <a:rPr lang="pt-BR" dirty="0" smtClean="0"/>
              <a:t>novo tratamento das usinas Nucleares deve </a:t>
            </a:r>
            <a:r>
              <a:rPr lang="pt-BR" dirty="0"/>
              <a:t>ter início em </a:t>
            </a:r>
            <a:r>
              <a:rPr lang="pt-BR" b="1" dirty="0"/>
              <a:t>janeiro de </a:t>
            </a:r>
            <a:r>
              <a:rPr lang="pt-BR" b="1" dirty="0" smtClean="0"/>
              <a:t>2013;</a:t>
            </a:r>
            <a:endParaRPr lang="pt-BR" b="1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Os dispostos estão sendo cumpridos desde a data indicada, sendo sua inclusão na regra prevista para janeiro de 2014.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/>
              <a:t>Atualmente o mecanismo funciona por MAC (Mecanismo Auxiliar de Cálculo</a:t>
            </a:r>
            <a:r>
              <a:rPr lang="pt-BR" dirty="0" smtClean="0"/>
              <a:t>);</a:t>
            </a:r>
          </a:p>
          <a:p>
            <a:pPr algn="just"/>
            <a:endParaRPr lang="pt-BR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pt-BR" b="1" dirty="0" smtClean="0"/>
              <a:t>Agentes Impactados: </a:t>
            </a:r>
            <a:endParaRPr lang="pt-BR" b="1" dirty="0"/>
          </a:p>
          <a:p>
            <a:pPr algn="just"/>
            <a:endParaRPr lang="pt-BR" dirty="0">
              <a:solidFill>
                <a:srgbClr val="FF0000"/>
              </a:solidFill>
            </a:endParaRPr>
          </a:p>
          <a:p>
            <a:pPr algn="just"/>
            <a:r>
              <a:rPr lang="pt-BR" dirty="0" smtClean="0"/>
              <a:t>Distribuidores cotistas</a:t>
            </a:r>
          </a:p>
          <a:p>
            <a:pPr algn="just"/>
            <a:r>
              <a:rPr lang="pt-BR" dirty="0" smtClean="0"/>
              <a:t>Agente Vendedor </a:t>
            </a:r>
            <a:r>
              <a:rPr lang="pt-BR" dirty="0"/>
              <a:t>(Eletronuclear</a:t>
            </a:r>
            <a:r>
              <a:rPr lang="pt-BR" dirty="0" smtClean="0"/>
              <a:t>).</a:t>
            </a: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21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229600" cy="5168031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Das Cotas: </a:t>
            </a:r>
          </a:p>
          <a:p>
            <a:pPr algn="just"/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As cotas-parte representam o percentual da energia proveniente das Usinas, a ser alocado a cada Distribuidora, calculada pela razão entre seu mercado faturado e a soma dos mercados faturados de todas as Distribuidoras;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As cotas-parte relativas aos anos de 2013 a 2018 serão consideradas pelos valores do mercado cativo faturado entre os </a:t>
            </a:r>
            <a:r>
              <a:rPr lang="pt-BR" b="1" dirty="0" smtClean="0"/>
              <a:t>períodos de setembro 2011 e agosto de 2012;</a:t>
            </a:r>
            <a:endParaRPr lang="pt-BR" b="1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Distribuidoras pertencentes ao sistema isolado com previsão de interligação ao SIN dentro do horizonte avaliado serão consideradas no rateio das cotas-parte a partir do ano subsequente ao da previsão de sua interligação;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Caso a interligação não ocorra no ano previsto, as cotas-parte definida para a distribuidora não interligada serão distribuídas para as demais distribuidoras na proporção de suas cotas-parte;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Valores das cotas-parte presentes na REH n° 1407/12.</a:t>
            </a:r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506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229600" cy="5168031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Aspectos gerais da contratação: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O gerador é responsável pela operação e manutenção das usinas;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O gerador não poderá comercializar quaisquer montantes de energia e potência referentes às Usinas fora do âmbito da contratação prevista;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Os resultados financeiros no Mercado de Curto Prazo – MCP associados às usinas serão assumidos pelas distribuidoras, na proporção das suas cotas-partes;</a:t>
            </a:r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/>
              <a:t>As usinas estarão sujeitas ao despacho do ONS com base no CVU declarado, inclusive aos despachos realizados fora da ordem de mérito por razões elétricas ou energéticas.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Em caso de ocorrências de encargos, restrição de operação ou segurança energética, estes serão rateados às distribuidoras na proporção de suas cotas-parte;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 Sazonalização da Garantia Física, para fins de lastro, das usinas será obtida a partir da </a:t>
            </a:r>
            <a:r>
              <a:rPr lang="pt-BR" dirty="0" err="1" smtClean="0"/>
              <a:t>discretização</a:t>
            </a:r>
            <a:r>
              <a:rPr lang="pt-BR" dirty="0" smtClean="0"/>
              <a:t> uniforme (FLAT) – conforme REN nº 584/13.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76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616624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Montantes contratados e sua operacionalização: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O montante anual de energia disponível pra venda das usinas terá como base as garantias físicas apuradas descontado consumo interno e perdas da rede básica (histórico de 36 meses);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Ao montante anual serão aplicadas as cotas-partes de forma a obter o montante contratado anual de cada distribuidora; 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Será criado um novo tipo de contrato chamado </a:t>
            </a:r>
            <a:r>
              <a:rPr lang="pt-BR" b="1" dirty="0" smtClean="0"/>
              <a:t>Contratos de Cotas de Energia Nuclear – CCEN;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 Sazonalização dos contratos será FLAT, e a modulação seguirá o perfil de carga de cada distribuidora;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O CCEN será registrado no submercado do Vendedor;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Os eventuais riscos financeiras trazidos pela diferença de preços entre submercados poderão ser mitigados através do alivio de exposições.</a:t>
            </a:r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15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616624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Montantes contratados e sua operacionalização: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Os contratos do tipo CCEN serão considerados como lastro de energia e potência para os distribuidores;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O agente vendedor (Eletronuclear) será isento de verificações no que tange a penalidade de lastro de energia e potência.</a:t>
            </a:r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99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949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Gráfico 30"/>
          <p:cNvGraphicFramePr>
            <a:graphicFrameLocks/>
          </p:cNvGraphicFramePr>
          <p:nvPr>
            <p:extLst/>
          </p:nvPr>
        </p:nvGraphicFramePr>
        <p:xfrm>
          <a:off x="179512" y="3264385"/>
          <a:ext cx="4824536" cy="2999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Seta em curva para baixo 2"/>
          <p:cNvSpPr/>
          <p:nvPr/>
        </p:nvSpPr>
        <p:spPr>
          <a:xfrm>
            <a:off x="4067944" y="2693897"/>
            <a:ext cx="2613446" cy="1368152"/>
          </a:xfrm>
          <a:prstGeom prst="curvedDownArrow">
            <a:avLst>
              <a:gd name="adj1" fmla="val 21669"/>
              <a:gd name="adj2" fmla="val 48244"/>
              <a:gd name="adj3" fmla="val 52072"/>
            </a:avLst>
          </a:prstGeom>
          <a:solidFill>
            <a:srgbClr val="D4E1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7"/>
            <a:ext cx="8229600" cy="5740747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Entrega anual e a remuneração do Gerador: 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receita de Venda será composta por três parcelas</a:t>
            </a:r>
            <a:r>
              <a:rPr lang="pt-BR" dirty="0" smtClean="0"/>
              <a:t>:</a:t>
            </a:r>
          </a:p>
          <a:p>
            <a:pPr lvl="1" algn="just"/>
            <a:r>
              <a:rPr lang="pt-BR" dirty="0" smtClean="0"/>
              <a:t>Receita fixa (definida na REH n° 1405/12);</a:t>
            </a:r>
          </a:p>
          <a:p>
            <a:pPr lvl="1" algn="just"/>
            <a:r>
              <a:rPr lang="pt-BR" dirty="0" smtClean="0"/>
              <a:t>Parcela Variável;</a:t>
            </a:r>
          </a:p>
          <a:p>
            <a:pPr lvl="1" algn="just"/>
            <a:r>
              <a:rPr lang="pt-BR" dirty="0" smtClean="0"/>
              <a:t>Ressarcimento;</a:t>
            </a:r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lvl="1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100</a:t>
            </a:fld>
            <a:endParaRPr lang="pt-BR"/>
          </a:p>
        </p:txBody>
      </p:sp>
      <p:sp>
        <p:nvSpPr>
          <p:cNvPr id="23" name="Retângulo de cantos arredondados 22"/>
          <p:cNvSpPr/>
          <p:nvPr/>
        </p:nvSpPr>
        <p:spPr>
          <a:xfrm>
            <a:off x="5184726" y="4373899"/>
            <a:ext cx="1044116" cy="151216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∑G</a:t>
            </a:r>
            <a:endParaRPr lang="pt-BR" dirty="0"/>
          </a:p>
        </p:txBody>
      </p:sp>
      <p:sp>
        <p:nvSpPr>
          <p:cNvPr id="24" name="Retângulo de cantos arredondados 23"/>
          <p:cNvSpPr/>
          <p:nvPr/>
        </p:nvSpPr>
        <p:spPr>
          <a:xfrm>
            <a:off x="6276719" y="4661932"/>
            <a:ext cx="1044116" cy="122413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∑GF</a:t>
            </a:r>
            <a:endParaRPr lang="pt-BR" dirty="0"/>
          </a:p>
        </p:txBody>
      </p:sp>
      <p:sp>
        <p:nvSpPr>
          <p:cNvPr id="26" name="Retângulo de cantos arredondados 25"/>
          <p:cNvSpPr/>
          <p:nvPr/>
        </p:nvSpPr>
        <p:spPr>
          <a:xfrm>
            <a:off x="6276719" y="4372567"/>
            <a:ext cx="1044116" cy="28024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PV</a:t>
            </a:r>
            <a:endParaRPr lang="pt-BR" dirty="0"/>
          </a:p>
        </p:txBody>
      </p:sp>
      <p:sp>
        <p:nvSpPr>
          <p:cNvPr id="27" name="CaixaDeTexto 26"/>
          <p:cNvSpPr txBox="1"/>
          <p:nvPr/>
        </p:nvSpPr>
        <p:spPr>
          <a:xfrm>
            <a:off x="4612293" y="3274111"/>
            <a:ext cx="1144865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Caso G&gt;GF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Retângulo de cantos arredondados 28"/>
          <p:cNvSpPr/>
          <p:nvPr/>
        </p:nvSpPr>
        <p:spPr>
          <a:xfrm>
            <a:off x="4425552" y="5702879"/>
            <a:ext cx="3831270" cy="653471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2"/>
                </a:solidFill>
              </a:rPr>
              <a:t>50% * PV(</a:t>
            </a:r>
            <a:r>
              <a:rPr lang="pt-BR" b="1" dirty="0" err="1">
                <a:solidFill>
                  <a:schemeClr val="tx2"/>
                </a:solidFill>
              </a:rPr>
              <a:t>MWh</a:t>
            </a:r>
            <a:r>
              <a:rPr lang="pt-BR" b="1" dirty="0">
                <a:solidFill>
                  <a:schemeClr val="tx2"/>
                </a:solidFill>
              </a:rPr>
              <a:t>) * </a:t>
            </a:r>
            <a:r>
              <a:rPr lang="pt-BR" b="1" dirty="0" err="1">
                <a:solidFill>
                  <a:schemeClr val="tx2"/>
                </a:solidFill>
              </a:rPr>
              <a:t>PLDméd</a:t>
            </a:r>
            <a:r>
              <a:rPr lang="pt-BR" b="1" dirty="0">
                <a:solidFill>
                  <a:schemeClr val="tx2"/>
                </a:solidFill>
              </a:rPr>
              <a:t>(anual</a:t>
            </a:r>
            <a:r>
              <a:rPr lang="pt-BR" b="1" dirty="0" smtClean="0">
                <a:solidFill>
                  <a:schemeClr val="tx2"/>
                </a:solidFill>
              </a:rPr>
              <a:t>)</a:t>
            </a:r>
            <a:endParaRPr lang="pt-B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53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4" grpId="0" animBg="1"/>
      <p:bldP spid="26" grpId="0" animBg="1"/>
      <p:bldP spid="27" grpId="0" animBg="1"/>
      <p:bldP spid="29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áfico 12"/>
          <p:cNvGraphicFramePr>
            <a:graphicFrameLocks/>
          </p:cNvGraphicFramePr>
          <p:nvPr>
            <p:extLst/>
          </p:nvPr>
        </p:nvGraphicFramePr>
        <p:xfrm>
          <a:off x="26371" y="3274111"/>
          <a:ext cx="4977677" cy="2970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7"/>
            <a:ext cx="8229600" cy="5740747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Entrega anual e a remuneração do Gerador: 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receita de Venda será composta por três parcelas</a:t>
            </a:r>
            <a:r>
              <a:rPr lang="pt-BR" dirty="0" smtClean="0"/>
              <a:t>:</a:t>
            </a:r>
          </a:p>
          <a:p>
            <a:pPr lvl="1" algn="just"/>
            <a:r>
              <a:rPr lang="pt-BR" dirty="0" smtClean="0"/>
              <a:t>Receita fixa (definida na REH n° 1405/12);</a:t>
            </a:r>
          </a:p>
          <a:p>
            <a:pPr lvl="1" algn="just"/>
            <a:r>
              <a:rPr lang="pt-BR" dirty="0" smtClean="0"/>
              <a:t>Parcela Variável;</a:t>
            </a:r>
          </a:p>
          <a:p>
            <a:pPr lvl="1" algn="just"/>
            <a:r>
              <a:rPr lang="pt-BR" dirty="0" smtClean="0"/>
              <a:t>Ressarcimento;</a:t>
            </a:r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pPr lvl="1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lvl="1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101</a:t>
            </a:fld>
            <a:endParaRPr lang="pt-BR"/>
          </a:p>
        </p:txBody>
      </p:sp>
      <p:sp>
        <p:nvSpPr>
          <p:cNvPr id="3" name="Seta em curva para baixo 2"/>
          <p:cNvSpPr/>
          <p:nvPr/>
        </p:nvSpPr>
        <p:spPr>
          <a:xfrm>
            <a:off x="4067944" y="2693897"/>
            <a:ext cx="2613446" cy="1368152"/>
          </a:xfrm>
          <a:prstGeom prst="curvedDownArrow">
            <a:avLst>
              <a:gd name="adj1" fmla="val 21669"/>
              <a:gd name="adj2" fmla="val 48244"/>
              <a:gd name="adj3" fmla="val 52072"/>
            </a:avLst>
          </a:prstGeom>
          <a:solidFill>
            <a:srgbClr val="D4E1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3" name="Retângulo de cantos arredondados 22"/>
          <p:cNvSpPr/>
          <p:nvPr/>
        </p:nvSpPr>
        <p:spPr>
          <a:xfrm>
            <a:off x="5184726" y="4661931"/>
            <a:ext cx="1044116" cy="1224135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∑G</a:t>
            </a:r>
            <a:endParaRPr lang="pt-BR" dirty="0"/>
          </a:p>
        </p:txBody>
      </p:sp>
      <p:sp>
        <p:nvSpPr>
          <p:cNvPr id="24" name="Retângulo de cantos arredondados 23"/>
          <p:cNvSpPr/>
          <p:nvPr/>
        </p:nvSpPr>
        <p:spPr>
          <a:xfrm>
            <a:off x="6276719" y="4221088"/>
            <a:ext cx="1044116" cy="166497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∑GF</a:t>
            </a:r>
            <a:endParaRPr lang="pt-BR" dirty="0"/>
          </a:p>
        </p:txBody>
      </p:sp>
      <p:sp>
        <p:nvSpPr>
          <p:cNvPr id="26" name="Retângulo de cantos arredondados 25"/>
          <p:cNvSpPr/>
          <p:nvPr/>
        </p:nvSpPr>
        <p:spPr>
          <a:xfrm>
            <a:off x="5184726" y="4221087"/>
            <a:ext cx="1044116" cy="421175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RESS</a:t>
            </a:r>
            <a:endParaRPr lang="pt-BR" dirty="0"/>
          </a:p>
        </p:txBody>
      </p:sp>
      <p:sp>
        <p:nvSpPr>
          <p:cNvPr id="27" name="CaixaDeTexto 26"/>
          <p:cNvSpPr txBox="1"/>
          <p:nvPr/>
        </p:nvSpPr>
        <p:spPr>
          <a:xfrm>
            <a:off x="4612293" y="3274111"/>
            <a:ext cx="1144865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Caso G&lt;GF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Retângulo de cantos arredondados 28"/>
          <p:cNvSpPr/>
          <p:nvPr/>
        </p:nvSpPr>
        <p:spPr>
          <a:xfrm>
            <a:off x="4425552" y="5702879"/>
            <a:ext cx="3994374" cy="653471"/>
          </a:xfrm>
          <a:prstGeom prst="roundRect">
            <a:avLst/>
          </a:prstGeom>
          <a:solidFill>
            <a:schemeClr val="bg2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RESS(</a:t>
            </a:r>
            <a:r>
              <a:rPr lang="pt-BR" b="1" dirty="0" err="1" smtClean="0">
                <a:solidFill>
                  <a:schemeClr val="tx2"/>
                </a:solidFill>
              </a:rPr>
              <a:t>MWh</a:t>
            </a:r>
            <a:r>
              <a:rPr lang="pt-BR" b="1" dirty="0">
                <a:solidFill>
                  <a:schemeClr val="tx2"/>
                </a:solidFill>
              </a:rPr>
              <a:t>) * </a:t>
            </a:r>
            <a:r>
              <a:rPr lang="pt-BR" b="1" dirty="0" err="1" smtClean="0">
                <a:solidFill>
                  <a:schemeClr val="tx2"/>
                </a:solidFill>
              </a:rPr>
              <a:t>Máx</a:t>
            </a:r>
            <a:r>
              <a:rPr lang="pt-BR" b="1" dirty="0" smtClean="0">
                <a:solidFill>
                  <a:schemeClr val="tx2"/>
                </a:solidFill>
              </a:rPr>
              <a:t> (</a:t>
            </a:r>
            <a:r>
              <a:rPr lang="pt-BR" b="1" dirty="0" err="1" smtClean="0">
                <a:solidFill>
                  <a:schemeClr val="tx2"/>
                </a:solidFill>
              </a:rPr>
              <a:t>PLD</a:t>
            </a:r>
            <a:r>
              <a:rPr lang="pt-BR" sz="1400" b="1" dirty="0" err="1" smtClean="0">
                <a:solidFill>
                  <a:schemeClr val="tx2"/>
                </a:solidFill>
              </a:rPr>
              <a:t>méd</a:t>
            </a:r>
            <a:r>
              <a:rPr lang="pt-BR" b="1" dirty="0" smtClean="0">
                <a:solidFill>
                  <a:schemeClr val="tx2"/>
                </a:solidFill>
              </a:rPr>
              <a:t>; </a:t>
            </a:r>
            <a:r>
              <a:rPr lang="pt-BR" b="1" dirty="0" err="1" smtClean="0">
                <a:solidFill>
                  <a:schemeClr val="tx2"/>
                </a:solidFill>
              </a:rPr>
              <a:t>RF</a:t>
            </a:r>
            <a:r>
              <a:rPr lang="pt-BR" sz="1400" b="1" dirty="0" err="1" smtClean="0">
                <a:solidFill>
                  <a:schemeClr val="tx2"/>
                </a:solidFill>
              </a:rPr>
              <a:t>unitária</a:t>
            </a:r>
            <a:r>
              <a:rPr lang="pt-BR" sz="2000" b="1" dirty="0" smtClean="0">
                <a:solidFill>
                  <a:schemeClr val="tx2"/>
                </a:solidFill>
              </a:rPr>
              <a:t>)</a:t>
            </a:r>
            <a:endParaRPr lang="pt-BR" sz="2800" b="1" dirty="0">
              <a:solidFill>
                <a:schemeClr val="tx2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34342" y="6401706"/>
            <a:ext cx="741029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Tanto a Parcela Variável quanto Ressarcimento serão pagas em parcelas mensais.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1091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4" grpId="0" animBg="1"/>
      <p:bldP spid="26" grpId="0" animBg="1"/>
      <p:bldP spid="27" grpId="0" animBg="1"/>
      <p:bldP spid="29" grpId="0" animBg="1"/>
      <p:bldP spid="6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5072062" cy="571500"/>
          </a:xfrm>
        </p:spPr>
        <p:txBody>
          <a:bodyPr/>
          <a:lstStyle/>
          <a:p>
            <a:pPr algn="just" fontAlgn="b"/>
            <a:r>
              <a:rPr lang="pt-BR" sz="1600" dirty="0">
                <a:latin typeface="Calibri" pitchFamily="34" charset="0"/>
              </a:rPr>
              <a:t>Usinas Nucleares Angra 1 e 2 – Contratos de Cotas de Energia Nuclear – CCEN;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34342" y="980728"/>
            <a:ext cx="8229600" cy="5616624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Faturamento Bilateral e Liquidação: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O faturamento do gerador, relativo as Receitas de Venda da usinas, será realizada com base no Mapa de Liquidação Financeira da Receita de venda de Angra I e Angra II, ou seja, existirá um liquidação especifica para este fim;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As receitas fixas serão reajustadas anualmente;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Os custos administrativos, financeiros e tributários associados à operacionalização da liquidação financeiro são de responsabilidade do gerador;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Os recursos financeiros associados à Liquidação Financeira da Receita de Venda de Angra I e II poderão ser utilizados para abater eventuais valores inadimplidos pelo gerador, junto à CCEE;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Na ocorrência de inadimplência na Liquidação de Angra I e II, o agente inadimplente ficará sujeito a Multa e juros de mora;</a:t>
            </a:r>
          </a:p>
          <a:p>
            <a:pPr algn="just"/>
            <a:endParaRPr lang="pt-BR" dirty="0"/>
          </a:p>
          <a:p>
            <a:pPr marL="0" indent="0" algn="just">
              <a:buNone/>
            </a:pPr>
            <a:endParaRPr lang="pt-BR" dirty="0" smtClean="0"/>
          </a:p>
          <a:p>
            <a:pPr algn="just"/>
            <a:endParaRPr lang="pt-BR" dirty="0"/>
          </a:p>
          <a:p>
            <a:pPr marL="0" indent="0" algn="just">
              <a:buNone/>
            </a:pP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lvl="1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97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5072098" cy="571504"/>
          </a:xfrm>
        </p:spPr>
        <p:txBody>
          <a:bodyPr/>
          <a:lstStyle/>
          <a:p>
            <a:pPr algn="r"/>
            <a:r>
              <a:rPr lang="pt-BR" dirty="0" smtClean="0"/>
              <a:t>AGENDA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55576" y="1052736"/>
            <a:ext cx="920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BLOCO 2</a:t>
            </a:r>
            <a:endParaRPr lang="pt-BR" sz="1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542925" y="554791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8) Usinas Nucleares Angra I e II –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532581" y="155679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1</a:t>
            </a:r>
            <a:r>
              <a:rPr lang="pt-BR" dirty="0" smtClean="0">
                <a:solidFill>
                  <a:schemeClr val="tx1"/>
                </a:solidFill>
              </a:rPr>
              <a:t>) Rateio das Exposições Financeiras – Usinas Comprometidas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2581" y="213285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) Limite de repasse do custo de </a:t>
            </a:r>
            <a:r>
              <a:rPr lang="pt-BR" dirty="0" err="1" smtClean="0">
                <a:solidFill>
                  <a:schemeClr val="tx1"/>
                </a:solidFill>
              </a:rPr>
              <a:t>sobrecontratação</a:t>
            </a:r>
            <a:r>
              <a:rPr lang="pt-BR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CCGFs</a:t>
            </a:r>
            <a:r>
              <a:rPr lang="pt-BR" dirty="0" smtClean="0">
                <a:solidFill>
                  <a:schemeClr val="tx1"/>
                </a:solidFill>
              </a:rPr>
              <a:t> e </a:t>
            </a:r>
            <a:r>
              <a:rPr lang="pt-BR" dirty="0" err="1" smtClean="0">
                <a:solidFill>
                  <a:schemeClr val="tx1"/>
                </a:solidFill>
              </a:rPr>
              <a:t>CCENs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32581" y="2708920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3</a:t>
            </a:r>
            <a:r>
              <a:rPr lang="pt-BR" dirty="0" smtClean="0">
                <a:solidFill>
                  <a:schemeClr val="tx1"/>
                </a:solidFill>
              </a:rPr>
              <a:t>) Percentual de destinação da Geração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532581" y="3284984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4</a:t>
            </a:r>
            <a:r>
              <a:rPr lang="pt-BR" dirty="0" smtClean="0">
                <a:solidFill>
                  <a:schemeClr val="tx1"/>
                </a:solidFill>
              </a:rPr>
              <a:t>) Devolução da Garantia Física realocada – Eólicas e Biomassa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532581" y="3861048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5) Alocação da geração associada à inflexibilidade nos CCEAR-D - UTE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532581" y="4437112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>
                <a:solidFill>
                  <a:schemeClr val="tx1"/>
                </a:solidFill>
              </a:rPr>
              <a:t>6</a:t>
            </a:r>
            <a:r>
              <a:rPr lang="pt-BR" dirty="0" smtClean="0">
                <a:solidFill>
                  <a:schemeClr val="tx1"/>
                </a:solidFill>
              </a:rPr>
              <a:t>) Parcela Variável referente à condição de </a:t>
            </a:r>
            <a:r>
              <a:rPr lang="pt-BR" dirty="0" err="1" smtClean="0">
                <a:solidFill>
                  <a:schemeClr val="tx1"/>
                </a:solidFill>
              </a:rPr>
              <a:t>constrained</a:t>
            </a:r>
            <a:r>
              <a:rPr lang="pt-BR" dirty="0" smtClean="0">
                <a:solidFill>
                  <a:schemeClr val="tx1"/>
                </a:solidFill>
              </a:rPr>
              <a:t>-off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532581" y="5013176"/>
            <a:ext cx="8143875" cy="428625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7) Ajuste do preço de ressarcimento – Geração abaixo da inflexibilidade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32581" y="6096719"/>
            <a:ext cx="8143875" cy="428625"/>
          </a:xfrm>
          <a:prstGeom prst="roundRect">
            <a:avLst/>
          </a:prstGeom>
          <a:solidFill>
            <a:srgbClr val="D4E1F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dirty="0" smtClean="0">
                <a:solidFill>
                  <a:schemeClr val="tx1"/>
                </a:solidFill>
              </a:rPr>
              <a:t>9</a:t>
            </a:r>
            <a:r>
              <a:rPr lang="pt-BR" dirty="0">
                <a:solidFill>
                  <a:schemeClr val="tx1"/>
                </a:solidFill>
              </a:rPr>
              <a:t>) </a:t>
            </a:r>
            <a:r>
              <a:rPr lang="pt-BR" dirty="0" smtClean="0">
                <a:solidFill>
                  <a:schemeClr val="tx1"/>
                </a:solidFill>
              </a:rPr>
              <a:t>12º Leilão de Energia Nova - LEN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187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12° Leilão de Energia Nova – LEN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 smtClean="0"/>
              <a:t>Motivador(es): 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Complementação da NT n° 135/13 SEM/ANEEL</a:t>
            </a:r>
            <a:endParaRPr lang="pt-BR" dirty="0" smtClean="0">
              <a:solidFill>
                <a:schemeClr val="accent5"/>
              </a:solidFill>
            </a:endParaRPr>
          </a:p>
          <a:p>
            <a:pPr algn="just">
              <a:buFont typeface="Arial" charset="0"/>
              <a:buChar char="•"/>
              <a:defRPr/>
            </a:pPr>
            <a:endParaRPr lang="pt-BR" dirty="0">
              <a:solidFill>
                <a:schemeClr val="accent5"/>
              </a:solidFill>
            </a:endParaRPr>
          </a:p>
          <a:p>
            <a:pPr marL="0" indent="0" algn="just">
              <a:buNone/>
              <a:defRPr/>
            </a:pPr>
            <a:r>
              <a:rPr lang="pt-BR" b="1" dirty="0" smtClean="0"/>
              <a:t>Da(s) alteração(</a:t>
            </a:r>
            <a:r>
              <a:rPr lang="pt-BR" b="1" dirty="0" err="1" smtClean="0"/>
              <a:t>ões</a:t>
            </a:r>
            <a:r>
              <a:rPr lang="pt-BR" b="1" dirty="0" smtClean="0"/>
              <a:t>): 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r>
              <a:rPr lang="pt-BR" dirty="0" smtClean="0"/>
              <a:t>Apuração das Receitas para CCEAR-Q (Hidro) </a:t>
            </a:r>
            <a:endParaRPr lang="pt-BR" dirty="0">
              <a:solidFill>
                <a:schemeClr val="accent5"/>
              </a:solidFill>
            </a:endParaRPr>
          </a:p>
          <a:p>
            <a:r>
              <a:rPr lang="pt-BR" dirty="0"/>
              <a:t>Multa </a:t>
            </a:r>
            <a:r>
              <a:rPr lang="pt-BR" dirty="0" smtClean="0"/>
              <a:t>por não fechamento de Ciclo </a:t>
            </a:r>
            <a:r>
              <a:rPr lang="pt-BR" dirty="0"/>
              <a:t>Combinado </a:t>
            </a:r>
            <a:endParaRPr lang="pt-BR" dirty="0" smtClean="0">
              <a:solidFill>
                <a:srgbClr val="FF0000"/>
              </a:solidFill>
            </a:endParaRPr>
          </a:p>
          <a:p>
            <a:r>
              <a:rPr lang="pt-BR" dirty="0" smtClean="0"/>
              <a:t>Status </a:t>
            </a:r>
            <a:r>
              <a:rPr lang="pt-BR" dirty="0"/>
              <a:t>apta a entrar em operação </a:t>
            </a:r>
            <a:r>
              <a:rPr lang="pt-BR" dirty="0" smtClean="0"/>
              <a:t>comercial </a:t>
            </a:r>
            <a:endParaRPr lang="pt-BR" dirty="0">
              <a:solidFill>
                <a:schemeClr val="accent5"/>
              </a:solidFill>
            </a:endParaRPr>
          </a:p>
          <a:p>
            <a:r>
              <a:rPr lang="pt-BR" dirty="0" smtClean="0"/>
              <a:t>Ajuste na Receita de Venda em casos de Descasamento </a:t>
            </a:r>
            <a:endParaRPr lang="pt-BR" dirty="0"/>
          </a:p>
          <a:p>
            <a:r>
              <a:rPr lang="pt-BR" dirty="0" smtClean="0"/>
              <a:t>Ajuste na Receita de Venda em caso de Atraso (REN165) – ponderação pela potência </a:t>
            </a:r>
          </a:p>
          <a:p>
            <a:endParaRPr lang="pt-BR" dirty="0"/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104</a:t>
            </a:fld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516260" y="4481313"/>
            <a:ext cx="78441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just">
              <a:buNone/>
              <a:defRPr/>
            </a:pPr>
            <a:r>
              <a:rPr lang="pt-B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Agentes Impactados: </a:t>
            </a:r>
            <a:endParaRPr lang="pt-B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0" indent="0" algn="just">
              <a:buNone/>
              <a:defRPr/>
            </a:pPr>
            <a:endParaRPr lang="pt-B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0" indent="0" algn="just">
              <a:buNone/>
              <a:defRPr/>
            </a:pPr>
            <a:endParaRPr lang="pt-BR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Agentes vendedores de CCEAR provenientes do 12º LEN e Distribuidores (Compradores)</a:t>
            </a:r>
          </a:p>
          <a:p>
            <a:pPr marL="0" indent="0" algn="just">
              <a:buNone/>
              <a:defRPr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0" indent="0" algn="just">
              <a:buNone/>
              <a:defRPr/>
            </a:pPr>
            <a:endParaRPr lang="pt-BR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609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12° Leilão de Energia Nova – LEN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5544616"/>
          </a:xfrm>
        </p:spPr>
        <p:txBody>
          <a:bodyPr>
            <a:normAutofit/>
          </a:bodyPr>
          <a:lstStyle/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2" name="Retângulo 1"/>
          <p:cNvSpPr/>
          <p:nvPr/>
        </p:nvSpPr>
        <p:spPr>
          <a:xfrm>
            <a:off x="323528" y="1140547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Apuração das Receitas para CCEAR-Q (Hidro</a:t>
            </a:r>
            <a:r>
              <a:rPr lang="pt-B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)</a:t>
            </a:r>
          </a:p>
          <a:p>
            <a:endParaRPr lang="pt-B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Determinação da Receita Fixa atualizada;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Cálculo de atraso considera apenas as </a:t>
            </a:r>
            <a:r>
              <a:rPr lang="pt-BR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UGs</a:t>
            </a: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que estão comprometidas com atendimento ao  Leilão;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Redução da Receita fixa em função do atraso;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Apuração das parcelas da Receita de Venda (P1, P2 e P3);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04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12° Leilão de Energia Nova – LEN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544616"/>
          </a:xfrm>
        </p:spPr>
        <p:txBody>
          <a:bodyPr>
            <a:normAutofit/>
          </a:bodyPr>
          <a:lstStyle/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2" name="Retângulo 1"/>
          <p:cNvSpPr/>
          <p:nvPr/>
        </p:nvSpPr>
        <p:spPr>
          <a:xfrm>
            <a:off x="323528" y="1140547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Multa por não fechamento de Ciclo Combinado </a:t>
            </a:r>
          </a:p>
          <a:p>
            <a:endParaRPr lang="pt-B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Aplicável a usinas termoelétricas - Gás Natural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Aplicação de multa de 10% da Receita de Venda mensal, após a data limite definida no CCEAR;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Valor da multa aplicada diretamente na Receita de Venda;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Multa aplicada mensalmente até o efetivo fechamento do ciclo;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Indefinição no que tange à atribuição de constatação do não fechamento: ANEEL ou CCEE.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8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marL="457200" lvl="1" algn="r"/>
            <a:r>
              <a:rPr lang="pt-BR" sz="1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12° Leilão de Energia Nova – LEN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1456" y="994296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pt-BR" b="1" dirty="0"/>
              <a:t>Status apta a entrar em operação </a:t>
            </a:r>
            <a:r>
              <a:rPr lang="pt-BR" b="1" dirty="0" smtClean="0"/>
              <a:t>comercial</a:t>
            </a:r>
          </a:p>
          <a:p>
            <a:pPr marL="0" indent="0" algn="just">
              <a:buNone/>
              <a:defRPr/>
            </a:pPr>
            <a:endParaRPr lang="pt-BR" b="1" dirty="0" smtClean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Atraso da </a:t>
            </a:r>
            <a:r>
              <a:rPr lang="pt-BR" dirty="0"/>
              <a:t>entrada em operação das instalações para acesso ao sistema de </a:t>
            </a:r>
            <a:r>
              <a:rPr lang="pt-BR" dirty="0" smtClean="0"/>
              <a:t>transmissão e a UG estar apta;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Tem </a:t>
            </a:r>
            <a:r>
              <a:rPr lang="pt-BR" dirty="0"/>
              <a:t>direito a receber a </a:t>
            </a:r>
            <a:r>
              <a:rPr lang="pt-BR" dirty="0" smtClean="0"/>
              <a:t>RV;</a:t>
            </a:r>
            <a:endParaRPr lang="pt-BR" dirty="0"/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Isenção da Obrigação de entrega do agente vendedor;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Proposta encaminhada sugere estender a isenção para leilões anteriores a 2011;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Após a conexão à rede o gerador terá 30 dias para entrada em operação comercial;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 smtClean="0"/>
              <a:t>Se após 30 dias da conexão a UG continuar em teste, ela deixará de estar apta e será considerada em atraso.</a:t>
            </a:r>
          </a:p>
          <a:p>
            <a:pPr algn="just">
              <a:buFont typeface="Arial" charset="0"/>
              <a:buChar char="•"/>
              <a:defRPr/>
            </a:pPr>
            <a:r>
              <a:rPr lang="pt-BR" dirty="0"/>
              <a:t>REN 583 out/13</a:t>
            </a:r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  <a:p>
            <a:pPr algn="just">
              <a:buFont typeface="Arial" charset="0"/>
              <a:buChar char="•"/>
              <a:defRPr/>
            </a:pP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107</a:t>
            </a:fld>
            <a:endParaRPr lang="pt-BR"/>
          </a:p>
        </p:txBody>
      </p:sp>
      <p:grpSp>
        <p:nvGrpSpPr>
          <p:cNvPr id="6" name="Grupo 5"/>
          <p:cNvGrpSpPr/>
          <p:nvPr/>
        </p:nvGrpSpPr>
        <p:grpSpPr>
          <a:xfrm>
            <a:off x="1784641" y="3932128"/>
            <a:ext cx="6184195" cy="2937670"/>
            <a:chOff x="899592" y="2723578"/>
            <a:chExt cx="6184195" cy="2937670"/>
          </a:xfrm>
        </p:grpSpPr>
        <p:sp>
          <p:nvSpPr>
            <p:cNvPr id="7" name="Retângulo 6"/>
            <p:cNvSpPr/>
            <p:nvPr/>
          </p:nvSpPr>
          <p:spPr>
            <a:xfrm>
              <a:off x="899592" y="3658332"/>
              <a:ext cx="3572568" cy="86409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dirty="0" smtClean="0">
                  <a:solidFill>
                    <a:schemeClr val="tx1"/>
                  </a:solidFill>
                </a:rPr>
                <a:t>Período Apto</a:t>
              </a:r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8" name="Retângulo 7"/>
            <p:cNvSpPr/>
            <p:nvPr/>
          </p:nvSpPr>
          <p:spPr>
            <a:xfrm>
              <a:off x="2622189" y="3089556"/>
              <a:ext cx="1872208" cy="19562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200" dirty="0" smtClean="0">
                  <a:solidFill>
                    <a:schemeClr val="tx1"/>
                  </a:solidFill>
                </a:rPr>
                <a:t>30 dias</a:t>
              </a:r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9" name="Retângulo 8"/>
            <p:cNvSpPr/>
            <p:nvPr/>
          </p:nvSpPr>
          <p:spPr>
            <a:xfrm>
              <a:off x="1403648" y="3298292"/>
              <a:ext cx="1872208" cy="36004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 smtClean="0">
                  <a:solidFill>
                    <a:schemeClr val="tx1"/>
                  </a:solidFill>
                </a:rPr>
                <a:t>Mês 1</a:t>
              </a:r>
              <a:endParaRPr lang="pt-BR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Retângulo 9"/>
            <p:cNvSpPr/>
            <p:nvPr/>
          </p:nvSpPr>
          <p:spPr>
            <a:xfrm>
              <a:off x="3281451" y="3298292"/>
              <a:ext cx="1872208" cy="36004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tx1"/>
                  </a:solidFill>
                </a:rPr>
                <a:t>Mês 2</a:t>
              </a:r>
              <a:endParaRPr lang="pt-BR" b="1" dirty="0">
                <a:solidFill>
                  <a:schemeClr val="tx1"/>
                </a:solidFill>
              </a:endParaRPr>
            </a:p>
          </p:txBody>
        </p:sp>
        <p:cxnSp>
          <p:nvCxnSpPr>
            <p:cNvPr id="11" name="Conector de seta reta 10"/>
            <p:cNvCxnSpPr>
              <a:stCxn id="8" idx="1"/>
            </p:cNvCxnSpPr>
            <p:nvPr/>
          </p:nvCxnSpPr>
          <p:spPr>
            <a:xfrm flipV="1">
              <a:off x="2622189" y="2866244"/>
              <a:ext cx="293627" cy="32112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CaixaDeTexto 11"/>
            <p:cNvSpPr txBox="1"/>
            <p:nvPr/>
          </p:nvSpPr>
          <p:spPr>
            <a:xfrm>
              <a:off x="2915816" y="2723578"/>
              <a:ext cx="251178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50" b="1" dirty="0" smtClean="0"/>
                <a:t>Conexão à rede</a:t>
              </a:r>
              <a:endParaRPr lang="pt-BR" sz="1050" b="1" dirty="0"/>
            </a:p>
          </p:txBody>
        </p:sp>
        <p:grpSp>
          <p:nvGrpSpPr>
            <p:cNvPr id="14" name="Grupo 13"/>
            <p:cNvGrpSpPr/>
            <p:nvPr/>
          </p:nvGrpSpPr>
          <p:grpSpPr>
            <a:xfrm>
              <a:off x="2622189" y="4731164"/>
              <a:ext cx="2531470" cy="930084"/>
              <a:chOff x="2622189" y="4731164"/>
              <a:chExt cx="2531470" cy="930084"/>
            </a:xfrm>
          </p:grpSpPr>
          <p:sp>
            <p:nvSpPr>
              <p:cNvPr id="18" name="Retângulo 17"/>
              <p:cNvSpPr/>
              <p:nvPr/>
            </p:nvSpPr>
            <p:spPr>
              <a:xfrm>
                <a:off x="2622189" y="4731164"/>
                <a:ext cx="1849971" cy="36004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1400" dirty="0" smtClean="0">
                    <a:solidFill>
                      <a:schemeClr val="tx1"/>
                    </a:solidFill>
                  </a:rPr>
                  <a:t>TESTE</a:t>
                </a:r>
                <a:endParaRPr lang="pt-BR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Conector de seta reta 18"/>
              <p:cNvCxnSpPr/>
              <p:nvPr/>
            </p:nvCxnSpPr>
            <p:spPr>
              <a:xfrm>
                <a:off x="2771800" y="4882468"/>
                <a:ext cx="0" cy="50405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CaixaDeTexto 19"/>
              <p:cNvSpPr txBox="1"/>
              <p:nvPr/>
            </p:nvSpPr>
            <p:spPr>
              <a:xfrm>
                <a:off x="2641872" y="5399638"/>
                <a:ext cx="251178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050" b="1" dirty="0" smtClean="0"/>
                  <a:t>Contabilizado p/ Distribuidora</a:t>
                </a:r>
                <a:endParaRPr lang="pt-BR" sz="1050" b="1" dirty="0"/>
              </a:p>
            </p:txBody>
          </p:sp>
        </p:grpSp>
        <p:sp>
          <p:nvSpPr>
            <p:cNvPr id="15" name="CaixaDeTexto 14"/>
            <p:cNvSpPr txBox="1"/>
            <p:nvPr/>
          </p:nvSpPr>
          <p:spPr>
            <a:xfrm>
              <a:off x="4572000" y="5399638"/>
              <a:ext cx="251178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50" b="1" dirty="0" smtClean="0"/>
                <a:t>Atendimento do Contrato</a:t>
              </a:r>
              <a:endParaRPr lang="pt-BR" sz="1050" b="1" dirty="0"/>
            </a:p>
          </p:txBody>
        </p:sp>
        <p:cxnSp>
          <p:nvCxnSpPr>
            <p:cNvPr id="16" name="Conector reto 15"/>
            <p:cNvCxnSpPr>
              <a:stCxn id="8" idx="1"/>
            </p:cNvCxnSpPr>
            <p:nvPr/>
          </p:nvCxnSpPr>
          <p:spPr>
            <a:xfrm>
              <a:off x="2622189" y="3187367"/>
              <a:ext cx="0" cy="2199157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>
              <a:off x="4483278" y="3187367"/>
              <a:ext cx="0" cy="2199157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6764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28938" y="214313"/>
            <a:ext cx="5072062" cy="571500"/>
          </a:xfrm>
        </p:spPr>
        <p:txBody>
          <a:bodyPr/>
          <a:lstStyle/>
          <a:p>
            <a:pPr algn="r"/>
            <a:r>
              <a:rPr lang="pt-BR" dirty="0"/>
              <a:t>Ajuste na Receita de Venda em casos de </a:t>
            </a:r>
            <a:r>
              <a:rPr lang="pt-BR" dirty="0" smtClean="0"/>
              <a:t>Atraso e Descasamento</a:t>
            </a:r>
            <a:endParaRPr lang="pt-BR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395536" y="5388375"/>
            <a:ext cx="8424936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 flipV="1">
            <a:off x="395536" y="2292031"/>
            <a:ext cx="0" cy="3096344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de cantos arredondados 9"/>
          <p:cNvSpPr/>
          <p:nvPr/>
        </p:nvSpPr>
        <p:spPr>
          <a:xfrm>
            <a:off x="2173934" y="3574461"/>
            <a:ext cx="1656184" cy="1728192"/>
          </a:xfrm>
          <a:prstGeom prst="round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COMPROMETIDA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3861388" y="3574461"/>
            <a:ext cx="1656184" cy="1728192"/>
          </a:xfrm>
          <a:prstGeom prst="round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COMPROMETIDA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5548842" y="3574461"/>
            <a:ext cx="1656184" cy="1728192"/>
          </a:xfrm>
          <a:prstGeom prst="round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COMPROMETIDA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7236296" y="3574461"/>
            <a:ext cx="1656184" cy="1728192"/>
          </a:xfrm>
          <a:prstGeom prst="round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COMPROMETIDA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7236296" y="3571937"/>
            <a:ext cx="1656184" cy="1728192"/>
          </a:xfrm>
          <a:prstGeom prst="roundRect">
            <a:avLst/>
          </a:prstGeom>
          <a:pattFill prst="wdUpDiag">
            <a:fgClr>
              <a:srgbClr val="003A1A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DESCASAMENTO</a:t>
            </a:r>
            <a:endParaRPr lang="pt-BR" sz="1050" b="1" dirty="0"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tângulo de cantos arredondados 19"/>
          <p:cNvSpPr/>
          <p:nvPr/>
        </p:nvSpPr>
        <p:spPr>
          <a:xfrm>
            <a:off x="5534405" y="3582960"/>
            <a:ext cx="1656184" cy="1728192"/>
          </a:xfrm>
          <a:prstGeom prst="roundRect">
            <a:avLst/>
          </a:prstGeom>
          <a:pattFill prst="wdUpDiag">
            <a:fgClr>
              <a:srgbClr val="003A1A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DESCASAMENTO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295867" y="1085835"/>
            <a:ext cx="67244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Ajuste da Receita de Venda </a:t>
            </a:r>
            <a:r>
              <a:rPr lang="pt-BR" sz="16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em função da </a:t>
            </a:r>
            <a:r>
              <a:rPr lang="pt-BR" sz="1600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potência </a:t>
            </a:r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em atraso ou descasada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r>
              <a:rPr lang="pt-B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Exemplificação </a:t>
            </a:r>
            <a:endParaRPr lang="pt-BR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Retângulo de cantos arredondados 21"/>
          <p:cNvSpPr/>
          <p:nvPr/>
        </p:nvSpPr>
        <p:spPr>
          <a:xfrm>
            <a:off x="3846951" y="3582960"/>
            <a:ext cx="1656184" cy="1728192"/>
          </a:xfrm>
          <a:prstGeom prst="roundRect">
            <a:avLst/>
          </a:prstGeom>
          <a:pattFill prst="wdUpDiag">
            <a:fgClr>
              <a:schemeClr val="bg2">
                <a:lumMod val="50000"/>
              </a:schemeClr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ATRASO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Colchete direito 22"/>
          <p:cNvSpPr/>
          <p:nvPr/>
        </p:nvSpPr>
        <p:spPr>
          <a:xfrm rot="16200000">
            <a:off x="7022638" y="1768773"/>
            <a:ext cx="364774" cy="3162185"/>
          </a:xfrm>
          <a:prstGeom prst="rightBracket">
            <a:avLst/>
          </a:prstGeom>
          <a:ln>
            <a:solidFill>
              <a:srgbClr val="003A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CaixaDeTexto 23"/>
          <p:cNvSpPr txBox="1"/>
          <p:nvPr/>
        </p:nvSpPr>
        <p:spPr>
          <a:xfrm>
            <a:off x="6059518" y="2583290"/>
            <a:ext cx="2451119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tx2"/>
                </a:solidFill>
              </a:rPr>
              <a:t>Fator de descasamento = 2/4</a:t>
            </a:r>
          </a:p>
          <a:p>
            <a:pPr algn="ctr"/>
            <a:r>
              <a:rPr lang="pt-BR" sz="1200" b="1" dirty="0" smtClean="0">
                <a:solidFill>
                  <a:schemeClr val="tx2"/>
                </a:solidFill>
              </a:rPr>
              <a:t>Valoração = ICB ajustado</a:t>
            </a:r>
            <a:endParaRPr lang="pt-BR" sz="1200" b="1" dirty="0">
              <a:solidFill>
                <a:schemeClr val="tx2"/>
              </a:solidFill>
            </a:endParaRPr>
          </a:p>
        </p:txBody>
      </p:sp>
      <p:sp>
        <p:nvSpPr>
          <p:cNvPr id="25" name="Colchete direito 24"/>
          <p:cNvSpPr/>
          <p:nvPr/>
        </p:nvSpPr>
        <p:spPr>
          <a:xfrm rot="16200000">
            <a:off x="4476423" y="2544122"/>
            <a:ext cx="364774" cy="1653334"/>
          </a:xfrm>
          <a:prstGeom prst="rightBracke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CaixaDeTexto 25"/>
          <p:cNvSpPr txBox="1"/>
          <p:nvPr/>
        </p:nvSpPr>
        <p:spPr>
          <a:xfrm>
            <a:off x="2383355" y="1792726"/>
            <a:ext cx="3212308" cy="133882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tx2"/>
                </a:solidFill>
              </a:rPr>
              <a:t>Fator de Atraso = 1/4</a:t>
            </a:r>
          </a:p>
          <a:p>
            <a:pPr algn="ctr"/>
            <a:r>
              <a:rPr lang="pt-BR" sz="1200" b="1" dirty="0" smtClean="0">
                <a:solidFill>
                  <a:schemeClr val="tx2"/>
                </a:solidFill>
              </a:rPr>
              <a:t>Valoração = Menor valor entre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>
                <a:solidFill>
                  <a:schemeClr val="tx2"/>
                </a:solidFill>
              </a:rPr>
              <a:t>Preço do Contrato de </a:t>
            </a:r>
            <a:r>
              <a:rPr lang="pt-BR" sz="1100" dirty="0" smtClean="0">
                <a:solidFill>
                  <a:schemeClr val="tx2"/>
                </a:solidFill>
              </a:rPr>
              <a:t>Recomposição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smtClean="0">
                <a:solidFill>
                  <a:schemeClr val="tx2"/>
                </a:solidFill>
              </a:rPr>
              <a:t>PLD de Recomposição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smtClean="0">
                <a:solidFill>
                  <a:schemeClr val="tx2"/>
                </a:solidFill>
              </a:rPr>
              <a:t>Preço Contrato </a:t>
            </a:r>
            <a:r>
              <a:rPr lang="pt-BR" sz="1100" dirty="0">
                <a:solidFill>
                  <a:schemeClr val="tx2"/>
                </a:solidFill>
              </a:rPr>
              <a:t>de Venda </a:t>
            </a:r>
            <a:r>
              <a:rPr lang="pt-BR" sz="1100" dirty="0" smtClean="0">
                <a:solidFill>
                  <a:schemeClr val="tx2"/>
                </a:solidFill>
              </a:rPr>
              <a:t>Original ponderado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smtClean="0">
                <a:solidFill>
                  <a:schemeClr val="tx2"/>
                </a:solidFill>
              </a:rPr>
              <a:t>CVU (para que possuírem</a:t>
            </a:r>
            <a:r>
              <a:rPr lang="pt-BR" sz="1200" dirty="0" smtClean="0"/>
              <a:t>) </a:t>
            </a:r>
          </a:p>
          <a:p>
            <a:pPr algn="ctr"/>
            <a:endParaRPr lang="pt-BR" sz="1200" b="1" dirty="0">
              <a:solidFill>
                <a:schemeClr val="tx2"/>
              </a:solidFill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4571651" y="5517232"/>
            <a:ext cx="19543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b="1" dirty="0" smtClean="0">
                <a:solidFill>
                  <a:schemeClr val="tx2"/>
                </a:solidFill>
              </a:rPr>
              <a:t>Potência Comprometida</a:t>
            </a:r>
            <a:endParaRPr lang="pt-BR" sz="1200" b="1" dirty="0">
              <a:solidFill>
                <a:schemeClr val="tx2"/>
              </a:solidFill>
            </a:endParaRPr>
          </a:p>
        </p:txBody>
      </p:sp>
      <p:sp>
        <p:nvSpPr>
          <p:cNvPr id="40" name="Retângulo de cantos arredondados 39"/>
          <p:cNvSpPr/>
          <p:nvPr/>
        </p:nvSpPr>
        <p:spPr>
          <a:xfrm>
            <a:off x="463028" y="3574460"/>
            <a:ext cx="1656184" cy="1728192"/>
          </a:xfrm>
          <a:prstGeom prst="roundRect">
            <a:avLst/>
          </a:prstGeom>
          <a:solidFill>
            <a:schemeClr val="tx2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  NÃO COMPROMETIDA</a:t>
            </a:r>
            <a:endParaRPr lang="pt-BR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Colchete direito 40"/>
          <p:cNvSpPr/>
          <p:nvPr/>
        </p:nvSpPr>
        <p:spPr>
          <a:xfrm rot="5400000">
            <a:off x="5448719" y="2115717"/>
            <a:ext cx="114254" cy="6773268"/>
          </a:xfrm>
          <a:prstGeom prst="rightBracket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Retângulo de cantos arredondados 41"/>
          <p:cNvSpPr/>
          <p:nvPr/>
        </p:nvSpPr>
        <p:spPr>
          <a:xfrm>
            <a:off x="143159" y="5861392"/>
            <a:ext cx="8856983" cy="867037"/>
          </a:xfrm>
          <a:prstGeom prst="roundRect">
            <a:avLst/>
          </a:prstGeom>
          <a:solidFill>
            <a:schemeClr val="bg2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tx2"/>
                </a:solidFill>
              </a:rPr>
              <a:t>RECEITA FIXA = RECEITA EM OP.COM. (1/4) + RECEITA EM DESCASAMENTO (1/2) + RECEITA EM ATRASO (1/4)</a:t>
            </a:r>
            <a:endParaRPr lang="pt-BR" sz="1400" b="1" dirty="0">
              <a:solidFill>
                <a:schemeClr val="tx2"/>
              </a:solidFill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319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40" grpId="0" animBg="1"/>
      <p:bldP spid="41" grpId="0" animBg="1"/>
      <p:bldP spid="42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6727" y="0"/>
            <a:ext cx="10972800" cy="68580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476672"/>
            <a:ext cx="8229600" cy="2032561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pt-BR" sz="3600" dirty="0" smtClean="0">
                <a:solidFill>
                  <a:schemeClr val="bg1"/>
                </a:solidFill>
                <a:effectLst>
                  <a:glow rad="101600">
                    <a:schemeClr val="bg2">
                      <a:alpha val="40000"/>
                    </a:schemeClr>
                  </a:glow>
                </a:effectLst>
              </a:rPr>
              <a:t>Obrigado!</a:t>
            </a:r>
            <a:endParaRPr lang="pt-BR" sz="3600" dirty="0">
              <a:solidFill>
                <a:schemeClr val="bg1"/>
              </a:solidFill>
              <a:effectLst>
                <a:glow rad="101600">
                  <a:schemeClr val="bg2">
                    <a:alpha val="40000"/>
                  </a:schemeClr>
                </a:glow>
              </a:effectLst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E4395C-BE28-4F7A-8FDE-1824FA5D49C7}" type="slidenum">
              <a:rPr lang="pt-BR" smtClean="0"/>
              <a:pPr>
                <a:defRPr/>
              </a:pPr>
              <a:t>109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00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APRE_CCEE_2012">
      <a:dk1>
        <a:sysClr val="windowText" lastClr="000000"/>
      </a:dk1>
      <a:lt1>
        <a:sysClr val="window" lastClr="FFFFFF"/>
      </a:lt1>
      <a:dk2>
        <a:srgbClr val="08296C"/>
      </a:dk2>
      <a:lt2>
        <a:srgbClr val="FFCB05"/>
      </a:lt2>
      <a:accent1>
        <a:srgbClr val="007B77"/>
      </a:accent1>
      <a:accent2>
        <a:srgbClr val="00909E"/>
      </a:accent2>
      <a:accent3>
        <a:srgbClr val="8DC63F"/>
      </a:accent3>
      <a:accent4>
        <a:srgbClr val="BFD730"/>
      </a:accent4>
      <a:accent5>
        <a:srgbClr val="CE181E"/>
      </a:accent5>
      <a:accent6>
        <a:srgbClr val="EF4323"/>
      </a:accent6>
      <a:hlink>
        <a:srgbClr val="0073AE"/>
      </a:hlink>
      <a:folHlink>
        <a:srgbClr val="ED1164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11503</TotalTime>
  <Words>9271</Words>
  <Application>Microsoft Office PowerPoint</Application>
  <PresentationFormat>Apresentação na tela (4:3)</PresentationFormat>
  <Paragraphs>1623</Paragraphs>
  <Slides>109</Slides>
  <Notes>30</Notes>
  <HiddenSlides>1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109</vt:i4>
      </vt:variant>
    </vt:vector>
  </HeadingPairs>
  <TitlesOfParts>
    <vt:vector size="115" baseType="lpstr">
      <vt:lpstr>Arial</vt:lpstr>
      <vt:lpstr>Calibri</vt:lpstr>
      <vt:lpstr>Cambria Math</vt:lpstr>
      <vt:lpstr>Tahoma</vt:lpstr>
      <vt:lpstr>Wingdings</vt:lpstr>
      <vt:lpstr>Tema do Office</vt:lpstr>
      <vt:lpstr>Regras Versão Janeiro de 2014</vt:lpstr>
      <vt:lpstr>AGENDA</vt:lpstr>
      <vt:lpstr>AGENDA</vt:lpstr>
      <vt:lpstr>AGENDA</vt:lpstr>
      <vt:lpstr>Sazonalização de garantia física para fins de alocação do MRE e de lastro de energia</vt:lpstr>
      <vt:lpstr>Sazonalização de garantia física para fins de alocação do MRE e de lastro de energia</vt:lpstr>
      <vt:lpstr>Sazonalização de garantia física para fins de alocação do MRE e de lastro de energia</vt:lpstr>
      <vt:lpstr>Sazonalização de garantia física para fins de alocação do MRE e de lastro de energia</vt:lpstr>
      <vt:lpstr>Sazonalização de garantia física para fins de alocação do MRE e de lastro de energia</vt:lpstr>
      <vt:lpstr>Sazonalização de garantia física para fins de alocação do MRE e de lastro de energia</vt:lpstr>
      <vt:lpstr>AGENDA</vt:lpstr>
      <vt:lpstr>Aprimoramento do cálculo do desconto aplicado à TUSD/TUST</vt:lpstr>
      <vt:lpstr>Aprimoramento do cálculo do desconto aplicado à TUSD/TUST</vt:lpstr>
      <vt:lpstr>Retirada da garantia física com desconto associado zerado no cálculo do desconto resultante da usina</vt:lpstr>
      <vt:lpstr>Retirada da garantia física com desconto associado zerado no cálculo do desconto resultante da usina</vt:lpstr>
      <vt:lpstr>Aprimoramento do cálculo do desconto aplicado à TUSD/TUST</vt:lpstr>
      <vt:lpstr>Retirada do ambiente regulado da matriz de desconto</vt:lpstr>
      <vt:lpstr>Retirada do ambiente regulado da matriz de desconto</vt:lpstr>
      <vt:lpstr>Aprimoramento do cálculo do desconto aplicado à TUSD/TUST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Utilização de saldos mensais de energia incentivada decorrentes das sobras de recursos incentivados</vt:lpstr>
      <vt:lpstr>Aprimoramento do cálculo do desconto aplicado à TUSD/TUST</vt:lpstr>
      <vt:lpstr>Armazenamento apenas do saldo com desconto “limpo” associado ao perfil de venda</vt:lpstr>
      <vt:lpstr>Armazenamento apenas do saldo com desconto “limpo” associado ao perfil de venda</vt:lpstr>
      <vt:lpstr>Armazenamento apenas do saldo com desconto “limpo” associado ao perfil de venda</vt:lpstr>
      <vt:lpstr>Armazenamento apenas do saldo com desconto “limpo” associado ao perfil de venda</vt:lpstr>
      <vt:lpstr>AGENDA</vt:lpstr>
      <vt:lpstr>Lastro para o 1º ano de operação comercial de usinas sem garantia física</vt:lpstr>
      <vt:lpstr>Lastro para o 1º ano de operação comercial de usinas sem garantia física</vt:lpstr>
      <vt:lpstr>AGENDA</vt:lpstr>
      <vt:lpstr>Energia de teste de autoprodutores alocada para a compensação do consumo próprio</vt:lpstr>
      <vt:lpstr>AGENDA</vt:lpstr>
      <vt:lpstr>Inclusão do Comercializador Varejista nas Regras de Comercialização</vt:lpstr>
      <vt:lpstr>Inclusão do Comercializador Varejista nas Regras de Comercialização</vt:lpstr>
      <vt:lpstr>Inclusão do Comercializador Varejista nas Regras de Comercialização</vt:lpstr>
      <vt:lpstr>Inclusão do Comercializador Varejista nas Regras de Comercialização</vt:lpstr>
      <vt:lpstr>Inclusão do Comercializador Varejista nas Regras de Comercialização</vt:lpstr>
      <vt:lpstr>Inclusão do Comercializador Varejista nas Regras de Comercialização</vt:lpstr>
      <vt:lpstr>AGENDA</vt:lpstr>
      <vt:lpstr>Consideração da contratação de energia de reserva no rateio de votos</vt:lpstr>
      <vt:lpstr>AGENDA</vt:lpstr>
      <vt:lpstr>Novo critério de rateio de inadimplência para agentes desligados</vt:lpstr>
      <vt:lpstr>AGENDA</vt:lpstr>
      <vt:lpstr>Metodologia de efetivação contratual em função do aporte de garantias financeiras</vt:lpstr>
      <vt:lpstr>Exclusão do PLD Final das Regras de Comercialização</vt:lpstr>
      <vt:lpstr>AGENDA</vt:lpstr>
      <vt:lpstr>Rateio da exposição financeira das usinas comprometidas com CCGF</vt:lpstr>
      <vt:lpstr>Rateio da exposição financeira das usinas comprometidas com CCGF</vt:lpstr>
      <vt:lpstr>Rateio da exposição financeira das usinas comprometidas com CCGF</vt:lpstr>
      <vt:lpstr>Rateio da exposição financeira das usinas comprometidas com CCGF</vt:lpstr>
      <vt:lpstr>Rateio da exposição financeira das usinas comprometidas com CCGF</vt:lpstr>
      <vt:lpstr>Rateio da exposição financeira das usinas comprometidas com CCGF</vt:lpstr>
      <vt:lpstr>AGENDA</vt:lpstr>
      <vt:lpstr>Limite de repasse do custo de sobrecontratação - CCGFs e CCENs</vt:lpstr>
      <vt:lpstr>Limite de repasse do custo de sobrecontratação - CCGFs e CCENs</vt:lpstr>
      <vt:lpstr>AGENDA</vt:lpstr>
      <vt:lpstr>Percentual de destinação de Geração ao produto para usinas eólicas e a biomassa comprometidas com CCEAR por disponibilidade ou CER</vt:lpstr>
      <vt:lpstr>Percentual de destinação de Geração ao produto para usinas eólicas e a biomassa comprometidas com CCEAR por disponibilidade ou CER</vt:lpstr>
      <vt:lpstr>Percentual de destinação de Geração ao produto para usinas eólicas e a biomassa comprometidas com CCEAR por disponibilidade ou CER</vt:lpstr>
      <vt:lpstr>AGENDA</vt:lpstr>
      <vt:lpstr>Devolução da Garantia física realocada ao produto (CCEAR-D ou CER) para usinas eólicas e biomassa</vt:lpstr>
      <vt:lpstr>Devolução da Garantia física realocada ao produto (CCEAR-D ou CER) para usinas eólicas e biomassa</vt:lpstr>
      <vt:lpstr>Devolução da Garantia física realocada ao produto (CCEAR-D ou CER) para usinas eólicas e biomassa</vt:lpstr>
      <vt:lpstr>AGENDA</vt:lpstr>
      <vt:lpstr>Alocação da geração associada à inflexibilidade</vt:lpstr>
      <vt:lpstr>Alocação da geração associada à inflexibilidade</vt:lpstr>
      <vt:lpstr>Alocação da geração associada à inflexibilidade</vt:lpstr>
      <vt:lpstr>AGENDA</vt:lpstr>
      <vt:lpstr>Parcela variável referente à condição de constrained-off</vt:lpstr>
      <vt:lpstr>Parcela variável referente à condição de constrained-off</vt:lpstr>
      <vt:lpstr>Parcela variável referente à condição de constrained-off</vt:lpstr>
      <vt:lpstr>AGENDA</vt:lpstr>
      <vt:lpstr>Ajuste do Preço de Ressarcimento devido à Geração Abaixo da Inflexibilidade Contratada – PRIC</vt:lpstr>
      <vt:lpstr>PRIC - Regra atual</vt:lpstr>
      <vt:lpstr>PRIC – Regra Proposta</vt:lpstr>
      <vt:lpstr>AGENDA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Usinas Nucleares Angra 1 e 2 – Contratos de Cotas de Energia Nuclear – CCEN;</vt:lpstr>
      <vt:lpstr>AGENDA</vt:lpstr>
      <vt:lpstr>12° Leilão de Energia Nova – LEN </vt:lpstr>
      <vt:lpstr>12° Leilão de Energia Nova – LEN </vt:lpstr>
      <vt:lpstr>12° Leilão de Energia Nova – LEN </vt:lpstr>
      <vt:lpstr>12° Leilão de Energia Nova – LEN </vt:lpstr>
      <vt:lpstr>Ajuste na Receita de Venda em casos de Atraso e Descasamento</vt:lpstr>
      <vt:lpstr>Apresentação do PowerPoint</vt:lpstr>
    </vt:vector>
  </TitlesOfParts>
  <Company>CCEE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psampaio</dc:creator>
  <cp:lastModifiedBy>2014.1.0</cp:lastModifiedBy>
  <cp:revision>617</cp:revision>
  <dcterms:created xsi:type="dcterms:W3CDTF">2012-02-08T12:56:03Z</dcterms:created>
  <dcterms:modified xsi:type="dcterms:W3CDTF">2013-12-18T14:21:05Z</dcterms:modified>
</cp:coreProperties>
</file>